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257" r:id="rId3"/>
    <p:sldId id="259" r:id="rId4"/>
    <p:sldId id="260" r:id="rId5"/>
    <p:sldId id="282" r:id="rId6"/>
    <p:sldId id="258" r:id="rId7"/>
    <p:sldId id="274" r:id="rId8"/>
    <p:sldId id="261" r:id="rId9"/>
    <p:sldId id="262" r:id="rId10"/>
    <p:sldId id="263" r:id="rId11"/>
    <p:sldId id="275" r:id="rId12"/>
    <p:sldId id="276" r:id="rId13"/>
    <p:sldId id="277" r:id="rId14"/>
    <p:sldId id="264" r:id="rId15"/>
    <p:sldId id="265" r:id="rId16"/>
    <p:sldId id="267" r:id="rId17"/>
    <p:sldId id="283" r:id="rId18"/>
    <p:sldId id="269" r:id="rId19"/>
    <p:sldId id="270" r:id="rId20"/>
    <p:sldId id="271" r:id="rId21"/>
    <p:sldId id="272" r:id="rId22"/>
    <p:sldId id="268" r:id="rId23"/>
    <p:sldId id="266" r:id="rId24"/>
    <p:sldId id="285" r:id="rId25"/>
    <p:sldId id="286" r:id="rId26"/>
    <p:sldId id="287" r:id="rId27"/>
    <p:sldId id="288" r:id="rId28"/>
    <p:sldId id="273" r:id="rId29"/>
    <p:sldId id="278" r:id="rId30"/>
    <p:sldId id="279" r:id="rId31"/>
    <p:sldId id="281" r:id="rId32"/>
    <p:sldId id="289" r:id="rId33"/>
    <p:sldId id="290" r:id="rId34"/>
    <p:sldId id="291" r:id="rId35"/>
    <p:sldId id="292" r:id="rId36"/>
    <p:sldId id="284" r:id="rId37"/>
  </p:sldIdLst>
  <p:sldSz cx="12192000" cy="6858000"/>
  <p:notesSz cx="6799263" cy="9929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75791" autoAdjust="0"/>
  </p:normalViewPr>
  <p:slideViewPr>
    <p:cSldViewPr snapToGrid="0">
      <p:cViewPr varScale="1">
        <p:scale>
          <a:sx n="32" d="100"/>
          <a:sy n="32" d="100"/>
        </p:scale>
        <p:origin x="1164" y="36"/>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CE9391ED-396A-40E3-90D8-B865659AF5F4}" type="datetimeFigureOut">
              <a:rPr lang="sv-SE" smtClean="0"/>
              <a:t>2022-05-12</a:t>
            </a:fld>
            <a:endParaRPr lang="sv-SE"/>
          </a:p>
        </p:txBody>
      </p:sp>
      <p:sp>
        <p:nvSpPr>
          <p:cNvPr id="4" name="Platshållare för sidfot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352087A3-DE01-434A-9B22-4152BCC27496}" type="slidenum">
              <a:rPr lang="sv-SE" smtClean="0"/>
              <a:t>‹#›</a:t>
            </a:fld>
            <a:endParaRPr lang="sv-SE"/>
          </a:p>
        </p:txBody>
      </p:sp>
    </p:spTree>
    <p:extLst>
      <p:ext uri="{BB962C8B-B14F-4D97-AF65-F5344CB8AC3E}">
        <p14:creationId xmlns:p14="http://schemas.microsoft.com/office/powerpoint/2010/main" val="3878091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7A8050F4-88DB-49A7-91A8-4D616F5D0AC1}" type="datetimeFigureOut">
              <a:rPr lang="sv-SE" smtClean="0"/>
              <a:t>2022-05-12</a:t>
            </a:fld>
            <a:endParaRPr lang="sv-SE"/>
          </a:p>
        </p:txBody>
      </p:sp>
      <p:sp>
        <p:nvSpPr>
          <p:cNvPr id="4" name="Platshållare för bildobjekt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53300AC2-D793-42F5-88BC-E0C196551F99}" type="slidenum">
              <a:rPr lang="sv-SE" smtClean="0"/>
              <a:t>‹#›</a:t>
            </a:fld>
            <a:endParaRPr lang="sv-SE"/>
          </a:p>
        </p:txBody>
      </p:sp>
    </p:spTree>
    <p:extLst>
      <p:ext uri="{BB962C8B-B14F-4D97-AF65-F5344CB8AC3E}">
        <p14:creationId xmlns:p14="http://schemas.microsoft.com/office/powerpoint/2010/main" val="903074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2</a:t>
            </a:fld>
            <a:endParaRPr lang="sv-SE"/>
          </a:p>
        </p:txBody>
      </p:sp>
    </p:spTree>
    <p:extLst>
      <p:ext uri="{BB962C8B-B14F-4D97-AF65-F5344CB8AC3E}">
        <p14:creationId xmlns:p14="http://schemas.microsoft.com/office/powerpoint/2010/main" val="1165428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kern="1200" baseline="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53300AC2-D793-42F5-88BC-E0C196551F99}" type="slidenum">
              <a:rPr lang="sv-SE" smtClean="0"/>
              <a:t>11</a:t>
            </a:fld>
            <a:endParaRPr lang="sv-SE"/>
          </a:p>
        </p:txBody>
      </p:sp>
    </p:spTree>
    <p:extLst>
      <p:ext uri="{BB962C8B-B14F-4D97-AF65-F5344CB8AC3E}">
        <p14:creationId xmlns:p14="http://schemas.microsoft.com/office/powerpoint/2010/main" val="2404998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12</a:t>
            </a:fld>
            <a:endParaRPr lang="sv-SE"/>
          </a:p>
        </p:txBody>
      </p:sp>
    </p:spTree>
    <p:extLst>
      <p:ext uri="{BB962C8B-B14F-4D97-AF65-F5344CB8AC3E}">
        <p14:creationId xmlns:p14="http://schemas.microsoft.com/office/powerpoint/2010/main" val="879840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13</a:t>
            </a:fld>
            <a:endParaRPr lang="sv-SE"/>
          </a:p>
        </p:txBody>
      </p:sp>
    </p:spTree>
    <p:extLst>
      <p:ext uri="{BB962C8B-B14F-4D97-AF65-F5344CB8AC3E}">
        <p14:creationId xmlns:p14="http://schemas.microsoft.com/office/powerpoint/2010/main" val="3710785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14</a:t>
            </a:fld>
            <a:endParaRPr lang="sv-SE"/>
          </a:p>
        </p:txBody>
      </p:sp>
    </p:spTree>
    <p:extLst>
      <p:ext uri="{BB962C8B-B14F-4D97-AF65-F5344CB8AC3E}">
        <p14:creationId xmlns:p14="http://schemas.microsoft.com/office/powerpoint/2010/main" val="1465089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15</a:t>
            </a:fld>
            <a:endParaRPr lang="sv-SE"/>
          </a:p>
        </p:txBody>
      </p:sp>
    </p:spTree>
    <p:extLst>
      <p:ext uri="{BB962C8B-B14F-4D97-AF65-F5344CB8AC3E}">
        <p14:creationId xmlns:p14="http://schemas.microsoft.com/office/powerpoint/2010/main" val="3042542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16</a:t>
            </a:fld>
            <a:endParaRPr lang="sv-SE"/>
          </a:p>
        </p:txBody>
      </p:sp>
    </p:spTree>
    <p:extLst>
      <p:ext uri="{BB962C8B-B14F-4D97-AF65-F5344CB8AC3E}">
        <p14:creationId xmlns:p14="http://schemas.microsoft.com/office/powerpoint/2010/main" val="3615410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18</a:t>
            </a:fld>
            <a:endParaRPr lang="sv-SE"/>
          </a:p>
        </p:txBody>
      </p:sp>
    </p:spTree>
    <p:extLst>
      <p:ext uri="{BB962C8B-B14F-4D97-AF65-F5344CB8AC3E}">
        <p14:creationId xmlns:p14="http://schemas.microsoft.com/office/powerpoint/2010/main" val="4327951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19</a:t>
            </a:fld>
            <a:endParaRPr lang="sv-SE"/>
          </a:p>
        </p:txBody>
      </p:sp>
    </p:spTree>
    <p:extLst>
      <p:ext uri="{BB962C8B-B14F-4D97-AF65-F5344CB8AC3E}">
        <p14:creationId xmlns:p14="http://schemas.microsoft.com/office/powerpoint/2010/main" val="3807664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53300AC2-D793-42F5-88BC-E0C196551F99}" type="slidenum">
              <a:rPr lang="sv-SE" smtClean="0"/>
              <a:t>21</a:t>
            </a:fld>
            <a:endParaRPr lang="sv-SE"/>
          </a:p>
        </p:txBody>
      </p:sp>
    </p:spTree>
    <p:extLst>
      <p:ext uri="{BB962C8B-B14F-4D97-AF65-F5344CB8AC3E}">
        <p14:creationId xmlns:p14="http://schemas.microsoft.com/office/powerpoint/2010/main" val="296739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22</a:t>
            </a:fld>
            <a:endParaRPr lang="sv-SE"/>
          </a:p>
        </p:txBody>
      </p:sp>
    </p:spTree>
    <p:extLst>
      <p:ext uri="{BB962C8B-B14F-4D97-AF65-F5344CB8AC3E}">
        <p14:creationId xmlns:p14="http://schemas.microsoft.com/office/powerpoint/2010/main" val="2942638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3</a:t>
            </a:fld>
            <a:endParaRPr lang="sv-SE"/>
          </a:p>
        </p:txBody>
      </p:sp>
    </p:spTree>
    <p:extLst>
      <p:ext uri="{BB962C8B-B14F-4D97-AF65-F5344CB8AC3E}">
        <p14:creationId xmlns:p14="http://schemas.microsoft.com/office/powerpoint/2010/main" val="11597359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23</a:t>
            </a:fld>
            <a:endParaRPr lang="sv-SE"/>
          </a:p>
        </p:txBody>
      </p:sp>
    </p:spTree>
    <p:extLst>
      <p:ext uri="{BB962C8B-B14F-4D97-AF65-F5344CB8AC3E}">
        <p14:creationId xmlns:p14="http://schemas.microsoft.com/office/powerpoint/2010/main" val="13413903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53300AC2-D793-42F5-88BC-E0C196551F99}" type="slidenum">
              <a:rPr lang="sv-SE" smtClean="0"/>
              <a:t>28</a:t>
            </a:fld>
            <a:endParaRPr lang="sv-SE"/>
          </a:p>
        </p:txBody>
      </p:sp>
    </p:spTree>
    <p:extLst>
      <p:ext uri="{BB962C8B-B14F-4D97-AF65-F5344CB8AC3E}">
        <p14:creationId xmlns:p14="http://schemas.microsoft.com/office/powerpoint/2010/main" val="18399291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29</a:t>
            </a:fld>
            <a:endParaRPr lang="sv-SE"/>
          </a:p>
        </p:txBody>
      </p:sp>
    </p:spTree>
    <p:extLst>
      <p:ext uri="{BB962C8B-B14F-4D97-AF65-F5344CB8AC3E}">
        <p14:creationId xmlns:p14="http://schemas.microsoft.com/office/powerpoint/2010/main" val="19072301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30</a:t>
            </a:fld>
            <a:endParaRPr lang="sv-SE"/>
          </a:p>
        </p:txBody>
      </p:sp>
    </p:spTree>
    <p:extLst>
      <p:ext uri="{BB962C8B-B14F-4D97-AF65-F5344CB8AC3E}">
        <p14:creationId xmlns:p14="http://schemas.microsoft.com/office/powerpoint/2010/main" val="35808222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53300AC2-D793-42F5-88BC-E0C196551F99}" type="slidenum">
              <a:rPr lang="sv-SE" smtClean="0"/>
              <a:t>31</a:t>
            </a:fld>
            <a:endParaRPr lang="sv-SE"/>
          </a:p>
        </p:txBody>
      </p:sp>
    </p:spTree>
    <p:extLst>
      <p:ext uri="{BB962C8B-B14F-4D97-AF65-F5344CB8AC3E}">
        <p14:creationId xmlns:p14="http://schemas.microsoft.com/office/powerpoint/2010/main" val="4550149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53300AC2-D793-42F5-88BC-E0C196551F99}" type="slidenum">
              <a:rPr lang="sv-SE" smtClean="0"/>
              <a:t>32</a:t>
            </a:fld>
            <a:endParaRPr lang="sv-SE"/>
          </a:p>
        </p:txBody>
      </p:sp>
    </p:spTree>
    <p:extLst>
      <p:ext uri="{BB962C8B-B14F-4D97-AF65-F5344CB8AC3E}">
        <p14:creationId xmlns:p14="http://schemas.microsoft.com/office/powerpoint/2010/main" val="40314262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34</a:t>
            </a:fld>
            <a:endParaRPr lang="sv-SE"/>
          </a:p>
        </p:txBody>
      </p:sp>
    </p:spTree>
    <p:extLst>
      <p:ext uri="{BB962C8B-B14F-4D97-AF65-F5344CB8AC3E}">
        <p14:creationId xmlns:p14="http://schemas.microsoft.com/office/powerpoint/2010/main" val="4225029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35</a:t>
            </a:fld>
            <a:endParaRPr lang="sv-SE"/>
          </a:p>
        </p:txBody>
      </p:sp>
    </p:spTree>
    <p:extLst>
      <p:ext uri="{BB962C8B-B14F-4D97-AF65-F5344CB8AC3E}">
        <p14:creationId xmlns:p14="http://schemas.microsoft.com/office/powerpoint/2010/main" val="2884217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53300AC2-D793-42F5-88BC-E0C196551F99}" type="slidenum">
              <a:rPr lang="sv-SE" smtClean="0"/>
              <a:t>4</a:t>
            </a:fld>
            <a:endParaRPr lang="sv-SE"/>
          </a:p>
        </p:txBody>
      </p:sp>
    </p:spTree>
    <p:extLst>
      <p:ext uri="{BB962C8B-B14F-4D97-AF65-F5344CB8AC3E}">
        <p14:creationId xmlns:p14="http://schemas.microsoft.com/office/powerpoint/2010/main" val="3608706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5</a:t>
            </a:fld>
            <a:endParaRPr lang="sv-SE"/>
          </a:p>
        </p:txBody>
      </p:sp>
    </p:spTree>
    <p:extLst>
      <p:ext uri="{BB962C8B-B14F-4D97-AF65-F5344CB8AC3E}">
        <p14:creationId xmlns:p14="http://schemas.microsoft.com/office/powerpoint/2010/main" val="2596841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6</a:t>
            </a:fld>
            <a:endParaRPr lang="sv-SE"/>
          </a:p>
        </p:txBody>
      </p:sp>
    </p:spTree>
    <p:extLst>
      <p:ext uri="{BB962C8B-B14F-4D97-AF65-F5344CB8AC3E}">
        <p14:creationId xmlns:p14="http://schemas.microsoft.com/office/powerpoint/2010/main" val="1148102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7</a:t>
            </a:fld>
            <a:endParaRPr lang="sv-SE"/>
          </a:p>
        </p:txBody>
      </p:sp>
    </p:spTree>
    <p:extLst>
      <p:ext uri="{BB962C8B-B14F-4D97-AF65-F5344CB8AC3E}">
        <p14:creationId xmlns:p14="http://schemas.microsoft.com/office/powerpoint/2010/main" val="4176819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8</a:t>
            </a:fld>
            <a:endParaRPr lang="sv-SE"/>
          </a:p>
        </p:txBody>
      </p:sp>
    </p:spTree>
    <p:extLst>
      <p:ext uri="{BB962C8B-B14F-4D97-AF65-F5344CB8AC3E}">
        <p14:creationId xmlns:p14="http://schemas.microsoft.com/office/powerpoint/2010/main" val="1711969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9</a:t>
            </a:fld>
            <a:endParaRPr lang="sv-SE"/>
          </a:p>
        </p:txBody>
      </p:sp>
    </p:spTree>
    <p:extLst>
      <p:ext uri="{BB962C8B-B14F-4D97-AF65-F5344CB8AC3E}">
        <p14:creationId xmlns:p14="http://schemas.microsoft.com/office/powerpoint/2010/main" val="1893375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300AC2-D793-42F5-88BC-E0C196551F99}" type="slidenum">
              <a:rPr lang="sv-SE" smtClean="0"/>
              <a:t>10</a:t>
            </a:fld>
            <a:endParaRPr lang="sv-SE"/>
          </a:p>
        </p:txBody>
      </p:sp>
    </p:spTree>
    <p:extLst>
      <p:ext uri="{BB962C8B-B14F-4D97-AF65-F5344CB8AC3E}">
        <p14:creationId xmlns:p14="http://schemas.microsoft.com/office/powerpoint/2010/main" val="3446365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79D2D62A-D4F2-47AF-AAD2-8B0EA62241BB}" type="datetimeFigureOut">
              <a:rPr lang="sv-SE" smtClean="0"/>
              <a:t>2022-05-12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48AE6D7-0A3B-4CDF-B9EC-9AA8BCE940FF}" type="slidenum">
              <a:rPr lang="sv-SE" smtClean="0"/>
              <a:t>‹#›</a:t>
            </a:fld>
            <a:endParaRPr lang="sv-SE"/>
          </a:p>
        </p:txBody>
      </p:sp>
    </p:spTree>
    <p:extLst>
      <p:ext uri="{BB962C8B-B14F-4D97-AF65-F5344CB8AC3E}">
        <p14:creationId xmlns:p14="http://schemas.microsoft.com/office/powerpoint/2010/main" val="1615296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9D2D62A-D4F2-47AF-AAD2-8B0EA62241BB}" type="datetimeFigureOut">
              <a:rPr lang="sv-SE" smtClean="0"/>
              <a:t>2022-05-12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48AE6D7-0A3B-4CDF-B9EC-9AA8BCE940FF}" type="slidenum">
              <a:rPr lang="sv-SE" smtClean="0"/>
              <a:t>‹#›</a:t>
            </a:fld>
            <a:endParaRPr lang="sv-SE"/>
          </a:p>
        </p:txBody>
      </p:sp>
    </p:spTree>
    <p:extLst>
      <p:ext uri="{BB962C8B-B14F-4D97-AF65-F5344CB8AC3E}">
        <p14:creationId xmlns:p14="http://schemas.microsoft.com/office/powerpoint/2010/main" val="2310757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9D2D62A-D4F2-47AF-AAD2-8B0EA62241BB}" type="datetimeFigureOut">
              <a:rPr lang="sv-SE" smtClean="0"/>
              <a:t>2022-05-12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48AE6D7-0A3B-4CDF-B9EC-9AA8BCE940FF}" type="slidenum">
              <a:rPr lang="sv-SE" smtClean="0"/>
              <a:t>‹#›</a:t>
            </a:fld>
            <a:endParaRPr lang="sv-SE"/>
          </a:p>
        </p:txBody>
      </p:sp>
    </p:spTree>
    <p:extLst>
      <p:ext uri="{BB962C8B-B14F-4D97-AF65-F5344CB8AC3E}">
        <p14:creationId xmlns:p14="http://schemas.microsoft.com/office/powerpoint/2010/main" val="3597374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9D2D62A-D4F2-47AF-AAD2-8B0EA62241BB}" type="datetimeFigureOut">
              <a:rPr lang="sv-SE" smtClean="0"/>
              <a:t>2022-05-12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48AE6D7-0A3B-4CDF-B9EC-9AA8BCE940FF}" type="slidenum">
              <a:rPr lang="sv-SE" smtClean="0"/>
              <a:t>‹#›</a:t>
            </a:fld>
            <a:endParaRPr lang="sv-SE"/>
          </a:p>
        </p:txBody>
      </p:sp>
    </p:spTree>
    <p:extLst>
      <p:ext uri="{BB962C8B-B14F-4D97-AF65-F5344CB8AC3E}">
        <p14:creationId xmlns:p14="http://schemas.microsoft.com/office/powerpoint/2010/main" val="1586979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79D2D62A-D4F2-47AF-AAD2-8B0EA62241BB}" type="datetimeFigureOut">
              <a:rPr lang="sv-SE" smtClean="0"/>
              <a:t>2022-05-12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48AE6D7-0A3B-4CDF-B9EC-9AA8BCE940FF}" type="slidenum">
              <a:rPr lang="sv-SE" smtClean="0"/>
              <a:t>‹#›</a:t>
            </a:fld>
            <a:endParaRPr lang="sv-SE"/>
          </a:p>
        </p:txBody>
      </p:sp>
    </p:spTree>
    <p:extLst>
      <p:ext uri="{BB962C8B-B14F-4D97-AF65-F5344CB8AC3E}">
        <p14:creationId xmlns:p14="http://schemas.microsoft.com/office/powerpoint/2010/main" val="2415724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79D2D62A-D4F2-47AF-AAD2-8B0EA62241BB}" type="datetimeFigureOut">
              <a:rPr lang="sv-SE" smtClean="0"/>
              <a:t>2022-05-12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48AE6D7-0A3B-4CDF-B9EC-9AA8BCE940FF}" type="slidenum">
              <a:rPr lang="sv-SE" smtClean="0"/>
              <a:t>‹#›</a:t>
            </a:fld>
            <a:endParaRPr lang="sv-SE"/>
          </a:p>
        </p:txBody>
      </p:sp>
    </p:spTree>
    <p:extLst>
      <p:ext uri="{BB962C8B-B14F-4D97-AF65-F5344CB8AC3E}">
        <p14:creationId xmlns:p14="http://schemas.microsoft.com/office/powerpoint/2010/main" val="218185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79D2D62A-D4F2-47AF-AAD2-8B0EA62241BB}" type="datetimeFigureOut">
              <a:rPr lang="sv-SE" smtClean="0"/>
              <a:t>2022-05-12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48AE6D7-0A3B-4CDF-B9EC-9AA8BCE940FF}" type="slidenum">
              <a:rPr lang="sv-SE" smtClean="0"/>
              <a:t>‹#›</a:t>
            </a:fld>
            <a:endParaRPr lang="sv-SE"/>
          </a:p>
        </p:txBody>
      </p:sp>
    </p:spTree>
    <p:extLst>
      <p:ext uri="{BB962C8B-B14F-4D97-AF65-F5344CB8AC3E}">
        <p14:creationId xmlns:p14="http://schemas.microsoft.com/office/powerpoint/2010/main" val="4232061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79D2D62A-D4F2-47AF-AAD2-8B0EA62241BB}" type="datetimeFigureOut">
              <a:rPr lang="sv-SE" smtClean="0"/>
              <a:t>2022-05-12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48AE6D7-0A3B-4CDF-B9EC-9AA8BCE940FF}" type="slidenum">
              <a:rPr lang="sv-SE" smtClean="0"/>
              <a:t>‹#›</a:t>
            </a:fld>
            <a:endParaRPr lang="sv-SE"/>
          </a:p>
        </p:txBody>
      </p:sp>
    </p:spTree>
    <p:extLst>
      <p:ext uri="{BB962C8B-B14F-4D97-AF65-F5344CB8AC3E}">
        <p14:creationId xmlns:p14="http://schemas.microsoft.com/office/powerpoint/2010/main" val="659747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9D2D62A-D4F2-47AF-AAD2-8B0EA62241BB}" type="datetimeFigureOut">
              <a:rPr lang="sv-SE" smtClean="0"/>
              <a:t>2022-05-12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48AE6D7-0A3B-4CDF-B9EC-9AA8BCE940FF}" type="slidenum">
              <a:rPr lang="sv-SE" smtClean="0"/>
              <a:t>‹#›</a:t>
            </a:fld>
            <a:endParaRPr lang="sv-SE"/>
          </a:p>
        </p:txBody>
      </p:sp>
    </p:spTree>
    <p:extLst>
      <p:ext uri="{BB962C8B-B14F-4D97-AF65-F5344CB8AC3E}">
        <p14:creationId xmlns:p14="http://schemas.microsoft.com/office/powerpoint/2010/main" val="1278451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79D2D62A-D4F2-47AF-AAD2-8B0EA62241BB}" type="datetimeFigureOut">
              <a:rPr lang="sv-SE" smtClean="0"/>
              <a:t>2022-05-12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48AE6D7-0A3B-4CDF-B9EC-9AA8BCE940FF}" type="slidenum">
              <a:rPr lang="sv-SE" smtClean="0"/>
              <a:t>‹#›</a:t>
            </a:fld>
            <a:endParaRPr lang="sv-SE"/>
          </a:p>
        </p:txBody>
      </p:sp>
    </p:spTree>
    <p:extLst>
      <p:ext uri="{BB962C8B-B14F-4D97-AF65-F5344CB8AC3E}">
        <p14:creationId xmlns:p14="http://schemas.microsoft.com/office/powerpoint/2010/main" val="1793118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79D2D62A-D4F2-47AF-AAD2-8B0EA62241BB}" type="datetimeFigureOut">
              <a:rPr lang="sv-SE" smtClean="0"/>
              <a:t>2022-05-12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48AE6D7-0A3B-4CDF-B9EC-9AA8BCE940FF}" type="slidenum">
              <a:rPr lang="sv-SE" smtClean="0"/>
              <a:t>‹#›</a:t>
            </a:fld>
            <a:endParaRPr lang="sv-SE"/>
          </a:p>
        </p:txBody>
      </p:sp>
    </p:spTree>
    <p:extLst>
      <p:ext uri="{BB962C8B-B14F-4D97-AF65-F5344CB8AC3E}">
        <p14:creationId xmlns:p14="http://schemas.microsoft.com/office/powerpoint/2010/main" val="1003151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D2D62A-D4F2-47AF-AAD2-8B0EA62241BB}" type="datetimeFigureOut">
              <a:rPr lang="sv-SE" smtClean="0"/>
              <a:t>2022-05-12</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8AE6D7-0A3B-4CDF-B9EC-9AA8BCE940FF}" type="slidenum">
              <a:rPr lang="sv-SE" smtClean="0"/>
              <a:t>‹#›</a:t>
            </a:fld>
            <a:endParaRPr lang="sv-SE"/>
          </a:p>
        </p:txBody>
      </p:sp>
    </p:spTree>
    <p:extLst>
      <p:ext uri="{BB962C8B-B14F-4D97-AF65-F5344CB8AC3E}">
        <p14:creationId xmlns:p14="http://schemas.microsoft.com/office/powerpoint/2010/main" val="69186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Förhandsplanering av </a:t>
            </a:r>
            <a:r>
              <a:rPr lang="sv-SE" dirty="0" smtClean="0"/>
              <a:t>vård</a:t>
            </a:r>
            <a:endParaRPr lang="sv-SE" dirty="0"/>
          </a:p>
        </p:txBody>
      </p:sp>
      <p:sp>
        <p:nvSpPr>
          <p:cNvPr id="3" name="Underrubrik 2"/>
          <p:cNvSpPr>
            <a:spLocks noGrp="1"/>
          </p:cNvSpPr>
          <p:nvPr>
            <p:ph type="subTitle" idx="1"/>
          </p:nvPr>
        </p:nvSpPr>
        <p:spPr/>
        <p:txBody>
          <a:bodyPr>
            <a:normAutofit fontScale="77500" lnSpcReduction="20000"/>
          </a:bodyPr>
          <a:lstStyle/>
          <a:p>
            <a:r>
              <a:rPr lang="sv-SE" dirty="0"/>
              <a:t>-Ett praktiskt exempel</a:t>
            </a:r>
          </a:p>
          <a:p>
            <a:r>
              <a:rPr lang="sv-SE" dirty="0"/>
              <a:t>220511</a:t>
            </a:r>
          </a:p>
          <a:p>
            <a:r>
              <a:rPr lang="sv-SE" dirty="0"/>
              <a:t>Anders Swartling, specialist allmänmedicin Sidsjö VC</a:t>
            </a:r>
          </a:p>
          <a:p>
            <a:r>
              <a:rPr lang="sv-SE" dirty="0"/>
              <a:t>Elin Wikström, sjuksköterska Sundsvalls kommun Lindgården Granen</a:t>
            </a:r>
          </a:p>
          <a:p>
            <a:r>
              <a:rPr lang="sv-SE" dirty="0"/>
              <a:t>Andrea Heidenbeck, sjuksköterska Sundsvalls kommun Lindgården Boken</a:t>
            </a:r>
          </a:p>
        </p:txBody>
      </p:sp>
    </p:spTree>
    <p:extLst>
      <p:ext uri="{BB962C8B-B14F-4D97-AF65-F5344CB8AC3E}">
        <p14:creationId xmlns:p14="http://schemas.microsoft.com/office/powerpoint/2010/main" val="1887448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Forts. vem gör vad? Läkare</a:t>
            </a:r>
          </a:p>
        </p:txBody>
      </p:sp>
      <p:sp>
        <p:nvSpPr>
          <p:cNvPr id="3" name="Platshållare för innehåll 2"/>
          <p:cNvSpPr>
            <a:spLocks noGrp="1"/>
          </p:cNvSpPr>
          <p:nvPr>
            <p:ph idx="1"/>
          </p:nvPr>
        </p:nvSpPr>
        <p:spPr/>
        <p:txBody>
          <a:bodyPr>
            <a:normAutofit fontScale="92500" lnSpcReduction="20000"/>
          </a:bodyPr>
          <a:lstStyle/>
          <a:p>
            <a:r>
              <a:rPr lang="sv-SE" dirty="0"/>
              <a:t>Info från </a:t>
            </a:r>
            <a:r>
              <a:rPr lang="sv-SE" dirty="0" err="1"/>
              <a:t>ssk</a:t>
            </a:r>
            <a:r>
              <a:rPr lang="sv-SE" dirty="0"/>
              <a:t> –ny vårdtagare på G</a:t>
            </a:r>
          </a:p>
          <a:p>
            <a:r>
              <a:rPr lang="sv-SE" dirty="0"/>
              <a:t>Fullständig journalgenomgång, detektivarbete</a:t>
            </a:r>
          </a:p>
          <a:p>
            <a:pPr>
              <a:buFontTx/>
              <a:buChar char="-"/>
            </a:pPr>
            <a:r>
              <a:rPr lang="sv-SE" dirty="0"/>
              <a:t>Tidigare HC/VC-journal </a:t>
            </a:r>
          </a:p>
          <a:p>
            <a:pPr>
              <a:buFontTx/>
              <a:buChar char="-"/>
            </a:pPr>
            <a:r>
              <a:rPr lang="sv-SE" dirty="0"/>
              <a:t>Sjukhusjournaler- Vårdtillfälle översikt, patientöversikt</a:t>
            </a:r>
          </a:p>
          <a:p>
            <a:pPr>
              <a:buFontTx/>
              <a:buChar char="-"/>
            </a:pPr>
            <a:r>
              <a:rPr lang="sv-SE" dirty="0"/>
              <a:t>Korttidsjournal, vilken VC </a:t>
            </a:r>
            <a:r>
              <a:rPr lang="sv-SE" dirty="0" err="1"/>
              <a:t>rondar</a:t>
            </a:r>
            <a:r>
              <a:rPr lang="sv-SE" dirty="0"/>
              <a:t>?</a:t>
            </a:r>
          </a:p>
          <a:p>
            <a:r>
              <a:rPr lang="sv-SE" dirty="0"/>
              <a:t>Så fullödig bakgrundsanteckning som möjligt. Jag brukar (oftast </a:t>
            </a:r>
            <a:r>
              <a:rPr lang="sv-SE" dirty="0">
                <a:sym typeface="Wingdings" panose="05000000000000000000" pitchFamily="2" charset="2"/>
              </a:rPr>
              <a:t>) </a:t>
            </a:r>
            <a:r>
              <a:rPr lang="sv-SE" dirty="0"/>
              <a:t>skicka denna till mina sköterskor</a:t>
            </a:r>
          </a:p>
          <a:p>
            <a:r>
              <a:rPr lang="sv-SE" dirty="0"/>
              <a:t>Ställningstagande till behov av provtagning inför läkemedelsgenomgång</a:t>
            </a:r>
          </a:p>
          <a:p>
            <a:r>
              <a:rPr lang="sv-SE" dirty="0"/>
              <a:t>Hembesök så snart som möjligt (1-2 v), läkemedelsgenomgång </a:t>
            </a:r>
            <a:r>
              <a:rPr lang="sv-SE" dirty="0" err="1"/>
              <a:t>Phase</a:t>
            </a:r>
            <a:r>
              <a:rPr lang="sv-SE" dirty="0"/>
              <a:t> 20 (kom ihåg att kryssa i ny LMG, kvalitetsindikator)</a:t>
            </a:r>
          </a:p>
          <a:p>
            <a:r>
              <a:rPr lang="sv-SE" dirty="0"/>
              <a:t>Anhörigsamtal, helst fysiskt, 3-4 v efter </a:t>
            </a:r>
            <a:r>
              <a:rPr lang="sv-SE" dirty="0" err="1"/>
              <a:t>inflytt</a:t>
            </a:r>
            <a:endParaRPr lang="sv-SE" dirty="0"/>
          </a:p>
        </p:txBody>
      </p:sp>
    </p:spTree>
    <p:extLst>
      <p:ext uri="{BB962C8B-B14F-4D97-AF65-F5344CB8AC3E}">
        <p14:creationId xmlns:p14="http://schemas.microsoft.com/office/powerpoint/2010/main" val="1559086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Fallbeskrivning  </a:t>
            </a:r>
            <a:endParaRPr lang="sv-SE" dirty="0"/>
          </a:p>
        </p:txBody>
      </p:sp>
      <p:sp>
        <p:nvSpPr>
          <p:cNvPr id="3" name="Platshållare för innehåll 2"/>
          <p:cNvSpPr>
            <a:spLocks noGrp="1"/>
          </p:cNvSpPr>
          <p:nvPr>
            <p:ph idx="1"/>
          </p:nvPr>
        </p:nvSpPr>
        <p:spPr/>
        <p:txBody>
          <a:bodyPr>
            <a:normAutofit fontScale="92500" lnSpcReduction="10000"/>
          </a:bodyPr>
          <a:lstStyle/>
          <a:p>
            <a:r>
              <a:rPr lang="sv-SE" dirty="0"/>
              <a:t>82-årig kvinna, boende på SÄBO sedan ett halvår </a:t>
            </a:r>
          </a:p>
          <a:p>
            <a:endParaRPr lang="sv-SE" dirty="0"/>
          </a:p>
          <a:p>
            <a:r>
              <a:rPr lang="sv-SE" dirty="0"/>
              <a:t>Vital, uppegående. Hjärtkärlsjuk, alzheimer, haft en stroke </a:t>
            </a:r>
          </a:p>
          <a:p>
            <a:endParaRPr lang="sv-SE" dirty="0"/>
          </a:p>
          <a:p>
            <a:r>
              <a:rPr lang="sv-SE" b="1" dirty="0"/>
              <a:t>Vårdplan</a:t>
            </a:r>
            <a:r>
              <a:rPr lang="sv-SE" dirty="0"/>
              <a:t>: </a:t>
            </a:r>
            <a:r>
              <a:rPr lang="sv-SE" i="1" dirty="0"/>
              <a:t>Till sjukhus vid behandlingsbar sjukdom t.ex. lunginflammation eller lungemboli. 0HLR.</a:t>
            </a:r>
          </a:p>
          <a:p>
            <a:pPr marL="0" indent="0">
              <a:buNone/>
            </a:pPr>
            <a:endParaRPr lang="sv-SE" i="1" dirty="0"/>
          </a:p>
          <a:p>
            <a:r>
              <a:rPr lang="sv-SE" dirty="0"/>
              <a:t>Försämras i sitt hälsotillstånd</a:t>
            </a:r>
            <a:r>
              <a:rPr lang="sv-SE" i="1" dirty="0"/>
              <a:t>, </a:t>
            </a:r>
            <a:r>
              <a:rPr lang="sv-SE" dirty="0"/>
              <a:t>dyspné och </a:t>
            </a:r>
            <a:r>
              <a:rPr lang="sv-SE" dirty="0" smtClean="0"/>
              <a:t>trötthet</a:t>
            </a:r>
          </a:p>
          <a:p>
            <a:pPr marL="0" indent="0">
              <a:buNone/>
            </a:pPr>
            <a:endParaRPr lang="sv-SE" dirty="0"/>
          </a:p>
          <a:p>
            <a:r>
              <a:rPr lang="sv-SE" i="1" dirty="0" err="1"/>
              <a:t>Bradykard</a:t>
            </a:r>
            <a:r>
              <a:rPr lang="sv-SE" i="1" dirty="0"/>
              <a:t> – 36-38 slag/min </a:t>
            </a:r>
          </a:p>
          <a:p>
            <a:endParaRPr lang="sv-SE" dirty="0"/>
          </a:p>
        </p:txBody>
      </p:sp>
    </p:spTree>
    <p:extLst>
      <p:ext uri="{BB962C8B-B14F-4D97-AF65-F5344CB8AC3E}">
        <p14:creationId xmlns:p14="http://schemas.microsoft.com/office/powerpoint/2010/main" val="3197208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rmAutofit/>
          </a:bodyPr>
          <a:lstStyle/>
          <a:p>
            <a:pPr marL="0" indent="0" algn="ctr">
              <a:buNone/>
            </a:pPr>
            <a:r>
              <a:rPr lang="sv-SE" sz="4000" dirty="0">
                <a:latin typeface="+mj-lt"/>
              </a:rPr>
              <a:t>Hur hade ni tänkt i denna situation? </a:t>
            </a:r>
          </a:p>
        </p:txBody>
      </p:sp>
    </p:spTree>
    <p:extLst>
      <p:ext uri="{BB962C8B-B14F-4D97-AF65-F5344CB8AC3E}">
        <p14:creationId xmlns:p14="http://schemas.microsoft.com/office/powerpoint/2010/main" val="2082132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Forts. fall..</a:t>
            </a:r>
            <a:endParaRPr lang="sv-SE" dirty="0"/>
          </a:p>
        </p:txBody>
      </p:sp>
      <p:sp>
        <p:nvSpPr>
          <p:cNvPr id="3" name="Platshållare för innehåll 2"/>
          <p:cNvSpPr>
            <a:spLocks noGrp="1"/>
          </p:cNvSpPr>
          <p:nvPr>
            <p:ph idx="1"/>
          </p:nvPr>
        </p:nvSpPr>
        <p:spPr/>
        <p:txBody>
          <a:bodyPr/>
          <a:lstStyle/>
          <a:p>
            <a:r>
              <a:rPr lang="sv-SE" dirty="0"/>
              <a:t>Får tid till kardiolog för pacemakerinläggning. Tar </a:t>
            </a:r>
            <a:r>
              <a:rPr lang="sv-SE" dirty="0" smtClean="0"/>
              <a:t>några </a:t>
            </a:r>
            <a:r>
              <a:rPr lang="sv-SE" dirty="0"/>
              <a:t>månader, försämras tydligt i sitt tillstånd månaden innan.</a:t>
            </a:r>
          </a:p>
          <a:p>
            <a:pPr marL="0" indent="0">
              <a:buNone/>
            </a:pPr>
            <a:endParaRPr lang="sv-SE" dirty="0"/>
          </a:p>
          <a:p>
            <a:pPr marL="0" indent="0">
              <a:buNone/>
            </a:pPr>
            <a:r>
              <a:rPr lang="sv-SE" dirty="0"/>
              <a:t>- Hur tänker ni nu?</a:t>
            </a:r>
          </a:p>
          <a:p>
            <a:endParaRPr lang="sv-SE" dirty="0"/>
          </a:p>
        </p:txBody>
      </p:sp>
    </p:spTree>
    <p:extLst>
      <p:ext uri="{BB962C8B-B14F-4D97-AF65-F5344CB8AC3E}">
        <p14:creationId xmlns:p14="http://schemas.microsoft.com/office/powerpoint/2010/main" val="21990246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Samtalet</a:t>
            </a:r>
          </a:p>
        </p:txBody>
      </p:sp>
      <p:sp>
        <p:nvSpPr>
          <p:cNvPr id="3" name="Platshållare för innehåll 2"/>
          <p:cNvSpPr>
            <a:spLocks noGrp="1"/>
          </p:cNvSpPr>
          <p:nvPr>
            <p:ph idx="1"/>
          </p:nvPr>
        </p:nvSpPr>
        <p:spPr>
          <a:xfrm>
            <a:off x="588818" y="1690688"/>
            <a:ext cx="10938164" cy="4587875"/>
          </a:xfrm>
        </p:spPr>
        <p:txBody>
          <a:bodyPr>
            <a:normAutofit fontScale="85000" lnSpcReduction="20000"/>
          </a:bodyPr>
          <a:lstStyle/>
          <a:p>
            <a:r>
              <a:rPr lang="sv-SE" dirty="0"/>
              <a:t>Optimalt läkare och sköterska, anhörig samt vårdtagare</a:t>
            </a:r>
          </a:p>
          <a:p>
            <a:r>
              <a:rPr lang="sv-SE" dirty="0"/>
              <a:t>Syfte: att förstå hur vårdtagaren (och anhöriga) tänker /tänkt kring frågor om liv/död/behandlingar/livskvalitet för att alla inblandade fortsatt jobbar mot samma mål, dvs att vårdtagaren utifrån sina förutsättningar får ett så bra återstående liv, och så småningom död, som möjligt.</a:t>
            </a:r>
          </a:p>
          <a:p>
            <a:r>
              <a:rPr lang="sv-SE" dirty="0"/>
              <a:t>Det är vanligare att familjer inte pratat om sådana saker med varandra men ganska ofta har man ändå det:</a:t>
            </a:r>
          </a:p>
          <a:p>
            <a:pPr>
              <a:buFontTx/>
              <a:buChar char="-"/>
            </a:pPr>
            <a:r>
              <a:rPr lang="sv-SE" dirty="0"/>
              <a:t>”pappa har alltid sagt att om jag blir en grönsak vill jag inte förlänga livet”</a:t>
            </a:r>
          </a:p>
          <a:p>
            <a:pPr>
              <a:buFontTx/>
              <a:buChar char="-"/>
            </a:pPr>
            <a:r>
              <a:rPr lang="sv-SE" dirty="0"/>
              <a:t>”den dagen hon inte känner igen sina barn (oss) vill hon inte ha någon hjälp som förlänger sitt liv”</a:t>
            </a:r>
          </a:p>
          <a:p>
            <a:pPr>
              <a:buFontTx/>
              <a:buChar char="-"/>
            </a:pPr>
            <a:r>
              <a:rPr lang="sv-SE" dirty="0"/>
              <a:t>”vi har aldrig pratat om sådana saker, mamma har aldrig velat prata om sjukdomar”</a:t>
            </a:r>
          </a:p>
          <a:p>
            <a:pPr>
              <a:buFontTx/>
              <a:buChar char="-"/>
            </a:pPr>
            <a:r>
              <a:rPr lang="sv-SE" dirty="0"/>
              <a:t>”jag har haft ett bra liv, jag har mycket att glädjas åt men nu är det livet slut. Jag kan knappt röra mig och jag har ständig värk. Jag vill inte leva längre, jag önskar att jag fick somna in”</a:t>
            </a:r>
          </a:p>
          <a:p>
            <a:pPr>
              <a:buFontTx/>
              <a:buChar char="-"/>
            </a:pPr>
            <a:endParaRPr lang="sv-SE" dirty="0"/>
          </a:p>
        </p:txBody>
      </p:sp>
    </p:spTree>
    <p:extLst>
      <p:ext uri="{BB962C8B-B14F-4D97-AF65-F5344CB8AC3E}">
        <p14:creationId xmlns:p14="http://schemas.microsoft.com/office/powerpoint/2010/main" val="1909579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Samtalet- Hur?</a:t>
            </a:r>
          </a:p>
        </p:txBody>
      </p:sp>
      <p:sp>
        <p:nvSpPr>
          <p:cNvPr id="3" name="Platshållare för innehåll 2"/>
          <p:cNvSpPr>
            <a:spLocks noGrp="1"/>
          </p:cNvSpPr>
          <p:nvPr>
            <p:ph idx="1"/>
          </p:nvPr>
        </p:nvSpPr>
        <p:spPr/>
        <p:txBody>
          <a:bodyPr/>
          <a:lstStyle/>
          <a:p>
            <a:r>
              <a:rPr lang="sv-SE" dirty="0"/>
              <a:t>Förberett - Förutsättningslöst - Nyfiket - Icke dömande - Utforskande - Patientcentrerat</a:t>
            </a:r>
          </a:p>
          <a:p>
            <a:r>
              <a:rPr lang="sv-SE" dirty="0"/>
              <a:t>Rätt språk- inga medicinska facktermer</a:t>
            </a:r>
          </a:p>
          <a:p>
            <a:r>
              <a:rPr lang="sv-SE" dirty="0"/>
              <a:t>Försök skapa en situation där ni inte blir avbrutna eller störda</a:t>
            </a:r>
          </a:p>
          <a:p>
            <a:r>
              <a:rPr lang="sv-SE" dirty="0"/>
              <a:t>Informera sakligt och tydligt</a:t>
            </a:r>
          </a:p>
          <a:p>
            <a:pPr marL="0" indent="0">
              <a:buNone/>
            </a:pPr>
            <a:endParaRPr lang="sv-SE" dirty="0"/>
          </a:p>
          <a:p>
            <a:endParaRPr lang="sv-SE" dirty="0"/>
          </a:p>
        </p:txBody>
      </p:sp>
    </p:spTree>
    <p:extLst>
      <p:ext uri="{BB962C8B-B14F-4D97-AF65-F5344CB8AC3E}">
        <p14:creationId xmlns:p14="http://schemas.microsoft.com/office/powerpoint/2010/main" val="12850145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Samtalet forts. Jag brukar: </a:t>
            </a:r>
          </a:p>
        </p:txBody>
      </p:sp>
      <p:sp>
        <p:nvSpPr>
          <p:cNvPr id="3" name="Platshållare för innehåll 2"/>
          <p:cNvSpPr>
            <a:spLocks noGrp="1"/>
          </p:cNvSpPr>
          <p:nvPr>
            <p:ph idx="1"/>
          </p:nvPr>
        </p:nvSpPr>
        <p:spPr/>
        <p:txBody>
          <a:bodyPr>
            <a:normAutofit fontScale="85000" lnSpcReduction="20000"/>
          </a:bodyPr>
          <a:lstStyle/>
          <a:p>
            <a:pPr marL="514350" indent="-514350">
              <a:buFont typeface="+mj-lt"/>
              <a:buAutoNum type="arabicPeriod"/>
            </a:pPr>
            <a:r>
              <a:rPr lang="sv-SE" dirty="0"/>
              <a:t>Börja fråga hur anhörig (den jag pratar med) mår, hur de upplever </a:t>
            </a:r>
            <a:r>
              <a:rPr lang="sv-SE" dirty="0" err="1"/>
              <a:t>inflytt</a:t>
            </a:r>
            <a:r>
              <a:rPr lang="sv-SE" dirty="0"/>
              <a:t> etc. Anhörig känner sig sedd</a:t>
            </a:r>
          </a:p>
          <a:p>
            <a:pPr marL="514350" indent="-514350">
              <a:buFont typeface="+mj-lt"/>
              <a:buAutoNum type="arabicPeriod"/>
            </a:pPr>
            <a:r>
              <a:rPr lang="sv-SE" dirty="0"/>
              <a:t>Översiktligt förklara rutiner, när jag är på plats, rondrutiner, årliga LMG, att jag är medicinskt ansvarig konsult. Jag brukar berätta att jag gjort en journalgenomgång och delge informationen jag hittat</a:t>
            </a:r>
          </a:p>
          <a:p>
            <a:pPr marL="514350" indent="-514350">
              <a:buFont typeface="+mj-lt"/>
              <a:buAutoNum type="arabicPeriod"/>
            </a:pPr>
            <a:r>
              <a:rPr lang="sv-SE" dirty="0"/>
              <a:t>Prata i generella ordalag kring patienter som hamnar på SÄBO (och i mitt fall demensavdelning): Vad som helst kan hända närsomhelst!</a:t>
            </a:r>
          </a:p>
          <a:p>
            <a:pPr marL="514350" indent="-514350">
              <a:buAutoNum type="arabicPeriod" startAt="4"/>
            </a:pPr>
            <a:r>
              <a:rPr lang="sv-SE" dirty="0"/>
              <a:t>Leda in samtalet mot målet, dvs att utarbeta en vårdplan för vårdtagaren. </a:t>
            </a:r>
          </a:p>
          <a:p>
            <a:pPr marL="514350" indent="-514350">
              <a:buAutoNum type="arabicPeriod" startAt="4"/>
            </a:pPr>
            <a:r>
              <a:rPr lang="sv-SE" dirty="0"/>
              <a:t>Övergripande syfte med vårdplanen- göra det </a:t>
            </a:r>
            <a:r>
              <a:rPr lang="sv-SE" dirty="0">
                <a:solidFill>
                  <a:srgbClr val="92D050"/>
                </a:solidFill>
              </a:rPr>
              <a:t>så bra som möjligt </a:t>
            </a:r>
            <a:r>
              <a:rPr lang="sv-SE" dirty="0"/>
              <a:t>för vårdtagaren med fokus på </a:t>
            </a:r>
            <a:r>
              <a:rPr lang="sv-SE" dirty="0">
                <a:solidFill>
                  <a:srgbClr val="92D050"/>
                </a:solidFill>
              </a:rPr>
              <a:t>livskvalitet</a:t>
            </a:r>
            <a:r>
              <a:rPr lang="sv-SE" dirty="0"/>
              <a:t> och att livskvalitet inte är liktydigt med att förlänga livet</a:t>
            </a:r>
          </a:p>
          <a:p>
            <a:pPr marL="514350" indent="-514350">
              <a:buAutoNum type="arabicPeriod" startAt="4"/>
            </a:pPr>
            <a:r>
              <a:rPr lang="sv-SE" dirty="0"/>
              <a:t>Förklara vårdkedjan, vad som kan hända kväll och natt, vikten av att hela vårdkedjan vet vad som skall och inte skall göras i olika situationer</a:t>
            </a:r>
          </a:p>
          <a:p>
            <a:pPr marL="514350" indent="-514350">
              <a:buAutoNum type="arabicPeriod" startAt="4"/>
            </a:pPr>
            <a:endParaRPr lang="sv-SE" dirty="0"/>
          </a:p>
        </p:txBody>
      </p:sp>
    </p:spTree>
    <p:extLst>
      <p:ext uri="{BB962C8B-B14F-4D97-AF65-F5344CB8AC3E}">
        <p14:creationId xmlns:p14="http://schemas.microsoft.com/office/powerpoint/2010/main" val="1082709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Diskussionsfråga 3. Vad kan hända?</a:t>
            </a:r>
            <a:endParaRPr lang="sv-SE" dirty="0"/>
          </a:p>
        </p:txBody>
      </p:sp>
      <p:sp>
        <p:nvSpPr>
          <p:cNvPr id="3" name="Platshållare för innehåll 2"/>
          <p:cNvSpPr>
            <a:spLocks noGrp="1"/>
          </p:cNvSpPr>
          <p:nvPr>
            <p:ph idx="1"/>
          </p:nvPr>
        </p:nvSpPr>
        <p:spPr/>
        <p:txBody>
          <a:bodyPr/>
          <a:lstStyle/>
          <a:p>
            <a:r>
              <a:rPr lang="sv-SE" dirty="0" smtClean="0"/>
              <a:t>Vad kan hända? Diskutera vilka möjliga situationer/sjukdomstillstånd som kan belysa/exemplifiera för anhöriga vad som kan hända samt vårdens olika nivåer och möjlighet till åtgärder</a:t>
            </a:r>
            <a:endParaRPr lang="sv-SE" dirty="0"/>
          </a:p>
        </p:txBody>
      </p:sp>
    </p:spTree>
    <p:extLst>
      <p:ext uri="{BB962C8B-B14F-4D97-AF65-F5344CB8AC3E}">
        <p14:creationId xmlns:p14="http://schemas.microsoft.com/office/powerpoint/2010/main" val="14262476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Samtalet forts. Vad kan hända?</a:t>
            </a:r>
          </a:p>
        </p:txBody>
      </p:sp>
      <p:sp>
        <p:nvSpPr>
          <p:cNvPr id="3" name="Platshållare för innehåll 2"/>
          <p:cNvSpPr>
            <a:spLocks noGrp="1"/>
          </p:cNvSpPr>
          <p:nvPr>
            <p:ph idx="1"/>
          </p:nvPr>
        </p:nvSpPr>
        <p:spPr/>
        <p:txBody>
          <a:bodyPr/>
          <a:lstStyle/>
          <a:p>
            <a:r>
              <a:rPr lang="sv-SE" dirty="0"/>
              <a:t>Fall (frakturmisstanke alltid till sjukhus?)</a:t>
            </a:r>
          </a:p>
          <a:p>
            <a:r>
              <a:rPr lang="sv-SE" dirty="0"/>
              <a:t>Infektioner (pneumoni, </a:t>
            </a:r>
            <a:r>
              <a:rPr lang="sv-SE" dirty="0" err="1"/>
              <a:t>pyelonefrit</a:t>
            </a:r>
            <a:r>
              <a:rPr lang="sv-SE" dirty="0"/>
              <a:t>, </a:t>
            </a:r>
            <a:r>
              <a:rPr lang="sv-SE" dirty="0" err="1"/>
              <a:t>erysipelas</a:t>
            </a:r>
            <a:r>
              <a:rPr lang="sv-SE" dirty="0"/>
              <a:t>, sepsis)</a:t>
            </a:r>
          </a:p>
          <a:p>
            <a:r>
              <a:rPr lang="sv-SE" dirty="0"/>
              <a:t>Lungemboli</a:t>
            </a:r>
          </a:p>
          <a:p>
            <a:r>
              <a:rPr lang="sv-SE" dirty="0"/>
              <a:t>Plötsligt hjärtstopp </a:t>
            </a:r>
          </a:p>
          <a:p>
            <a:pPr marL="0" indent="0">
              <a:buNone/>
            </a:pPr>
            <a:endParaRPr lang="sv-SE" dirty="0"/>
          </a:p>
        </p:txBody>
      </p:sp>
    </p:spTree>
    <p:extLst>
      <p:ext uri="{BB962C8B-B14F-4D97-AF65-F5344CB8AC3E}">
        <p14:creationId xmlns:p14="http://schemas.microsoft.com/office/powerpoint/2010/main" val="13888059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Samtalet forts. 0 HLR</a:t>
            </a:r>
          </a:p>
        </p:txBody>
      </p:sp>
      <p:sp>
        <p:nvSpPr>
          <p:cNvPr id="3" name="Platshållare för innehåll 2"/>
          <p:cNvSpPr>
            <a:spLocks noGrp="1"/>
          </p:cNvSpPr>
          <p:nvPr>
            <p:ph idx="1"/>
          </p:nvPr>
        </p:nvSpPr>
        <p:spPr/>
        <p:txBody>
          <a:bodyPr/>
          <a:lstStyle/>
          <a:p>
            <a:r>
              <a:rPr lang="sv-SE" dirty="0"/>
              <a:t>Ovanligt med bevittnat hjärtstopp</a:t>
            </a:r>
          </a:p>
          <a:p>
            <a:r>
              <a:rPr lang="sv-SE" dirty="0"/>
              <a:t>Mer aktuellt för våra sjukhuskollegor</a:t>
            </a:r>
          </a:p>
          <a:p>
            <a:r>
              <a:rPr lang="sv-SE" dirty="0"/>
              <a:t>Viktigt för vårdkedjan att beslut finns</a:t>
            </a:r>
          </a:p>
          <a:p>
            <a:endParaRPr lang="sv-SE" dirty="0"/>
          </a:p>
          <a:p>
            <a:r>
              <a:rPr lang="sv-SE" dirty="0"/>
              <a:t>Överlevnaden för ett bevittnat hjärtstopp utanför sjukhus (alla åldrar) är 10% efter 30 dagar</a:t>
            </a:r>
          </a:p>
          <a:p>
            <a:r>
              <a:rPr lang="sv-SE" dirty="0"/>
              <a:t>Över 80 år ngn enstaka procent</a:t>
            </a:r>
          </a:p>
        </p:txBody>
      </p:sp>
    </p:spTree>
    <p:extLst>
      <p:ext uri="{BB962C8B-B14F-4D97-AF65-F5344CB8AC3E}">
        <p14:creationId xmlns:p14="http://schemas.microsoft.com/office/powerpoint/2010/main" val="2015421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Dagens upplägg</a:t>
            </a:r>
          </a:p>
        </p:txBody>
      </p:sp>
      <p:sp>
        <p:nvSpPr>
          <p:cNvPr id="3" name="Platshållare för innehåll 2"/>
          <p:cNvSpPr>
            <a:spLocks noGrp="1"/>
          </p:cNvSpPr>
          <p:nvPr>
            <p:ph idx="1"/>
          </p:nvPr>
        </p:nvSpPr>
        <p:spPr/>
        <p:txBody>
          <a:bodyPr/>
          <a:lstStyle/>
          <a:p>
            <a:r>
              <a:rPr lang="sv-SE" dirty="0"/>
              <a:t>Presentation, vilka är vi?</a:t>
            </a:r>
          </a:p>
          <a:p>
            <a:r>
              <a:rPr lang="sv-SE" dirty="0"/>
              <a:t>Syfte</a:t>
            </a:r>
          </a:p>
          <a:p>
            <a:r>
              <a:rPr lang="sv-SE" dirty="0"/>
              <a:t>Inledning och bakgrundstankar</a:t>
            </a:r>
          </a:p>
          <a:p>
            <a:r>
              <a:rPr lang="sv-SE" dirty="0"/>
              <a:t>Processen-ny vårdtagare, vad gör vi?</a:t>
            </a:r>
          </a:p>
          <a:p>
            <a:r>
              <a:rPr lang="sv-SE" dirty="0"/>
              <a:t>Samtalet-hur gör vi?</a:t>
            </a:r>
          </a:p>
          <a:p>
            <a:r>
              <a:rPr lang="sv-SE" dirty="0"/>
              <a:t>Vårdplanen</a:t>
            </a:r>
          </a:p>
          <a:p>
            <a:pPr marL="0" indent="0">
              <a:buNone/>
            </a:pPr>
            <a:endParaRPr lang="sv-SE" dirty="0"/>
          </a:p>
          <a:p>
            <a:pPr marL="0" indent="0">
              <a:buNone/>
            </a:pPr>
            <a:r>
              <a:rPr lang="sv-SE" dirty="0"/>
              <a:t>Införlivat i ovanstående avbrott för gruppdiskussioner/fallbeskrivningar</a:t>
            </a:r>
          </a:p>
        </p:txBody>
      </p:sp>
    </p:spTree>
    <p:extLst>
      <p:ext uri="{BB962C8B-B14F-4D97-AF65-F5344CB8AC3E}">
        <p14:creationId xmlns:p14="http://schemas.microsoft.com/office/powerpoint/2010/main" val="8198844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Samtalet forts. 0 HLR, jag brukar säga:</a:t>
            </a:r>
          </a:p>
        </p:txBody>
      </p:sp>
      <p:sp>
        <p:nvSpPr>
          <p:cNvPr id="3" name="Platshållare för innehåll 2"/>
          <p:cNvSpPr>
            <a:spLocks noGrp="1"/>
          </p:cNvSpPr>
          <p:nvPr>
            <p:ph idx="1"/>
          </p:nvPr>
        </p:nvSpPr>
        <p:spPr/>
        <p:txBody>
          <a:bodyPr/>
          <a:lstStyle/>
          <a:p>
            <a:r>
              <a:rPr lang="sv-SE" dirty="0"/>
              <a:t>Alltid en mycket allvarlig händelse som leder fram till ett hjärtstopp: stor hjärtinfarkt, rupturerat </a:t>
            </a:r>
            <a:r>
              <a:rPr lang="sv-SE" dirty="0" err="1"/>
              <a:t>aneurysm</a:t>
            </a:r>
            <a:r>
              <a:rPr lang="sv-SE" dirty="0"/>
              <a:t>, massiv lungemboli</a:t>
            </a:r>
          </a:p>
          <a:p>
            <a:r>
              <a:rPr lang="sv-SE" dirty="0"/>
              <a:t>Chansen att någon av våra patienter på SÄBO skulle klara HLR och komma tillbaka till ett ”värdigt” liv är i princip noll</a:t>
            </a:r>
          </a:p>
        </p:txBody>
      </p:sp>
    </p:spTree>
    <p:extLst>
      <p:ext uri="{BB962C8B-B14F-4D97-AF65-F5344CB8AC3E}">
        <p14:creationId xmlns:p14="http://schemas.microsoft.com/office/powerpoint/2010/main" val="40442274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Samtalet forts. Risker med att föras till sjukhus:</a:t>
            </a:r>
          </a:p>
        </p:txBody>
      </p:sp>
      <p:sp>
        <p:nvSpPr>
          <p:cNvPr id="3" name="Platshållare för innehåll 2"/>
          <p:cNvSpPr>
            <a:spLocks noGrp="1"/>
          </p:cNvSpPr>
          <p:nvPr>
            <p:ph idx="1"/>
          </p:nvPr>
        </p:nvSpPr>
        <p:spPr/>
        <p:txBody>
          <a:bodyPr/>
          <a:lstStyle/>
          <a:p>
            <a:r>
              <a:rPr lang="sv-SE" dirty="0"/>
              <a:t>Skrämmande och förvirrande miljö på akutmottagning, stressigt, obekant personal --- konfusion, ångest</a:t>
            </a:r>
          </a:p>
          <a:p>
            <a:r>
              <a:rPr lang="sv-SE" dirty="0"/>
              <a:t>I värsta fall det sista som händer i livet</a:t>
            </a:r>
          </a:p>
        </p:txBody>
      </p:sp>
    </p:spTree>
    <p:extLst>
      <p:ext uri="{BB962C8B-B14F-4D97-AF65-F5344CB8AC3E}">
        <p14:creationId xmlns:p14="http://schemas.microsoft.com/office/powerpoint/2010/main" val="25107259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Samtalet forts. Tips på meningar och frågor</a:t>
            </a:r>
          </a:p>
        </p:txBody>
      </p:sp>
      <p:sp>
        <p:nvSpPr>
          <p:cNvPr id="3" name="Platshållare för innehåll 2"/>
          <p:cNvSpPr>
            <a:spLocks noGrp="1"/>
          </p:cNvSpPr>
          <p:nvPr>
            <p:ph idx="1"/>
          </p:nvPr>
        </p:nvSpPr>
        <p:spPr/>
        <p:txBody>
          <a:bodyPr/>
          <a:lstStyle/>
          <a:p>
            <a:r>
              <a:rPr lang="sv-SE" dirty="0"/>
              <a:t>”Det här är svårt, jag förstår det”</a:t>
            </a:r>
          </a:p>
          <a:p>
            <a:r>
              <a:rPr lang="sv-SE" dirty="0"/>
              <a:t>”Det finns egentligen inget rätt och fel”</a:t>
            </a:r>
          </a:p>
          <a:p>
            <a:r>
              <a:rPr lang="sv-SE" dirty="0"/>
              <a:t>”Vad tror du att din anhörig skulle tänkt om detta innan han/hon blev sjuk?”</a:t>
            </a:r>
          </a:p>
          <a:p>
            <a:r>
              <a:rPr lang="sv-SE" dirty="0"/>
              <a:t>”Vad tänker du om detta?”</a:t>
            </a:r>
          </a:p>
          <a:p>
            <a:r>
              <a:rPr lang="sv-SE" dirty="0"/>
              <a:t>”Vad skulle du vilja om det gällde dig?”</a:t>
            </a:r>
          </a:p>
          <a:p>
            <a:r>
              <a:rPr lang="sv-SE" dirty="0"/>
              <a:t>”För vems skull ska livet förlängas?”</a:t>
            </a:r>
          </a:p>
        </p:txBody>
      </p:sp>
    </p:spTree>
    <p:extLst>
      <p:ext uri="{BB962C8B-B14F-4D97-AF65-F5344CB8AC3E}">
        <p14:creationId xmlns:p14="http://schemas.microsoft.com/office/powerpoint/2010/main" val="5815060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Vårdplanen</a:t>
            </a:r>
          </a:p>
        </p:txBody>
      </p:sp>
      <p:sp>
        <p:nvSpPr>
          <p:cNvPr id="3" name="Platshållare för innehåll 2"/>
          <p:cNvSpPr>
            <a:spLocks noGrp="1"/>
          </p:cNvSpPr>
          <p:nvPr>
            <p:ph idx="1"/>
          </p:nvPr>
        </p:nvSpPr>
        <p:spPr>
          <a:xfrm>
            <a:off x="838200" y="1255923"/>
            <a:ext cx="10515600" cy="4921040"/>
          </a:xfrm>
        </p:spPr>
        <p:txBody>
          <a:bodyPr>
            <a:normAutofit/>
          </a:bodyPr>
          <a:lstStyle/>
          <a:p>
            <a:pPr marL="0" indent="0">
              <a:buNone/>
            </a:pPr>
            <a:endParaRPr lang="sv-SE" dirty="0"/>
          </a:p>
          <a:p>
            <a:r>
              <a:rPr lang="sv-SE" dirty="0"/>
              <a:t>Skriftlig, koncis. Skrivs in som vårdrutinavvikelse i system cross under uppmärksamhetsinfo. </a:t>
            </a:r>
          </a:p>
          <a:p>
            <a:r>
              <a:rPr lang="sv-SE" dirty="0"/>
              <a:t>Kopia av vårdplanen till sköterska- införs i kommunjournal</a:t>
            </a:r>
          </a:p>
          <a:p>
            <a:r>
              <a:rPr lang="sv-SE" dirty="0"/>
              <a:t>Dokumentera det som går, bättre med en ofullständig vårdplan än ingen</a:t>
            </a:r>
          </a:p>
          <a:p>
            <a:r>
              <a:rPr lang="sv-SE" dirty="0"/>
              <a:t>Dynamisk! </a:t>
            </a:r>
          </a:p>
          <a:p>
            <a:r>
              <a:rPr lang="sv-SE" dirty="0"/>
              <a:t>Uppdateras 1 gång per år (förslagsvis i samband med den årliga läkemedelsgenomgången)</a:t>
            </a:r>
          </a:p>
          <a:p>
            <a:r>
              <a:rPr lang="sv-SE" dirty="0"/>
              <a:t>Årlig LMG-ansvar sköterska att det blir gjort</a:t>
            </a:r>
          </a:p>
          <a:p>
            <a:endParaRPr lang="sv-SE" dirty="0"/>
          </a:p>
          <a:p>
            <a:endParaRPr lang="sv-SE" dirty="0"/>
          </a:p>
        </p:txBody>
      </p:sp>
    </p:spTree>
    <p:extLst>
      <p:ext uri="{BB962C8B-B14F-4D97-AF65-F5344CB8AC3E}">
        <p14:creationId xmlns:p14="http://schemas.microsoft.com/office/powerpoint/2010/main" val="1602522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Exempel vårdplaner</a:t>
            </a:r>
            <a:endParaRPr lang="sv-SE" dirty="0"/>
          </a:p>
        </p:txBody>
      </p:sp>
      <p:sp>
        <p:nvSpPr>
          <p:cNvPr id="3" name="Platshållare för innehåll 2"/>
          <p:cNvSpPr>
            <a:spLocks noGrp="1"/>
          </p:cNvSpPr>
          <p:nvPr>
            <p:ph idx="1"/>
          </p:nvPr>
        </p:nvSpPr>
        <p:spPr/>
        <p:txBody>
          <a:bodyPr>
            <a:normAutofit/>
          </a:bodyPr>
          <a:lstStyle/>
          <a:p>
            <a:pPr marL="0" indent="0">
              <a:buNone/>
            </a:pPr>
            <a:r>
              <a:rPr lang="sv-SE" dirty="0"/>
              <a:t>Anders Swartling, familjeläkare /Dok 200514 </a:t>
            </a:r>
          </a:p>
          <a:p>
            <a:pPr marL="0" indent="0">
              <a:buNone/>
            </a:pPr>
            <a:r>
              <a:rPr lang="sv-SE" dirty="0"/>
              <a:t>VÅRDRUTINAVVIKELSE Bor på Lindgården, har en diagnos ospecificerad demens men mkt ringa </a:t>
            </a:r>
            <a:r>
              <a:rPr lang="sv-SE" dirty="0" smtClean="0"/>
              <a:t>progress</a:t>
            </a:r>
            <a:r>
              <a:rPr lang="sv-SE" dirty="0"/>
              <a:t>. Adekvat i samtal, förstår resonemang. Kan helt klart ta ställning till insatser </a:t>
            </a:r>
            <a:r>
              <a:rPr lang="sv-SE" dirty="0" smtClean="0"/>
              <a:t>rörande </a:t>
            </a:r>
            <a:r>
              <a:rPr lang="sv-SE" dirty="0"/>
              <a:t>sitt mående och hälsa. Fysiskt </a:t>
            </a:r>
            <a:r>
              <a:rPr lang="sv-SE" dirty="0" smtClean="0"/>
              <a:t>välbevarad. xxx </a:t>
            </a:r>
            <a:r>
              <a:rPr lang="sv-SE" dirty="0"/>
              <a:t>önskar föras till sjukhus vid försämring.</a:t>
            </a:r>
          </a:p>
          <a:p>
            <a:pPr marL="0" indent="0">
              <a:buNone/>
            </a:pPr>
            <a:r>
              <a:rPr lang="sv-SE" dirty="0" smtClean="0"/>
              <a:t>xxx </a:t>
            </a:r>
            <a:r>
              <a:rPr lang="sv-SE" dirty="0"/>
              <a:t>önskar också att HLR görs vid </a:t>
            </a:r>
            <a:r>
              <a:rPr lang="sv-SE" dirty="0" err="1"/>
              <a:t>ev</a:t>
            </a:r>
            <a:r>
              <a:rPr lang="sv-SE" dirty="0"/>
              <a:t> hjärtstopp. </a:t>
            </a:r>
            <a:endParaRPr lang="sv-SE" dirty="0" smtClean="0"/>
          </a:p>
          <a:p>
            <a:pPr marL="0" indent="0">
              <a:buNone/>
            </a:pPr>
            <a:endParaRPr lang="sv-SE" dirty="0"/>
          </a:p>
        </p:txBody>
      </p:sp>
    </p:spTree>
    <p:extLst>
      <p:ext uri="{BB962C8B-B14F-4D97-AF65-F5344CB8AC3E}">
        <p14:creationId xmlns:p14="http://schemas.microsoft.com/office/powerpoint/2010/main" val="40993610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Uppdatering 1 år senare</a:t>
            </a:r>
            <a:endParaRPr lang="sv-SE" dirty="0"/>
          </a:p>
        </p:txBody>
      </p:sp>
      <p:sp>
        <p:nvSpPr>
          <p:cNvPr id="3" name="Platshållare för innehåll 2"/>
          <p:cNvSpPr>
            <a:spLocks noGrp="1"/>
          </p:cNvSpPr>
          <p:nvPr>
            <p:ph idx="1"/>
          </p:nvPr>
        </p:nvSpPr>
        <p:spPr/>
        <p:txBody>
          <a:bodyPr>
            <a:normAutofit fontScale="77500" lnSpcReduction="20000"/>
          </a:bodyPr>
          <a:lstStyle/>
          <a:p>
            <a:pPr marL="0" indent="0">
              <a:buNone/>
            </a:pPr>
            <a:r>
              <a:rPr lang="sv-SE" dirty="0"/>
              <a:t>Anders Swartling, familjeläkare /Dok </a:t>
            </a:r>
            <a:r>
              <a:rPr lang="sv-SE" dirty="0" smtClean="0"/>
              <a:t>210520</a:t>
            </a:r>
            <a:endParaRPr lang="sv-SE" dirty="0"/>
          </a:p>
          <a:p>
            <a:pPr marL="0" indent="0">
              <a:buNone/>
            </a:pPr>
            <a:r>
              <a:rPr lang="sv-SE" dirty="0"/>
              <a:t>VÅRDRUTINAVVIKELSE Uppdaterad vårdrutinavvikelse:</a:t>
            </a:r>
          </a:p>
          <a:p>
            <a:pPr marL="0" indent="0">
              <a:buNone/>
            </a:pPr>
            <a:r>
              <a:rPr lang="sv-SE" dirty="0" smtClean="0"/>
              <a:t>Kvinna </a:t>
            </a:r>
            <a:r>
              <a:rPr lang="sv-SE" dirty="0"/>
              <a:t>med kronisk astma, hypertoni, generell </a:t>
            </a:r>
            <a:r>
              <a:rPr lang="sv-SE" dirty="0" err="1"/>
              <a:t>tremor</a:t>
            </a:r>
            <a:r>
              <a:rPr lang="sv-SE" dirty="0"/>
              <a:t>, </a:t>
            </a:r>
            <a:r>
              <a:rPr lang="sv-SE" dirty="0" err="1"/>
              <a:t>ospecifierad</a:t>
            </a:r>
            <a:r>
              <a:rPr lang="sv-SE" dirty="0"/>
              <a:t> demens, tidigare </a:t>
            </a:r>
          </a:p>
          <a:p>
            <a:pPr marL="0" indent="0">
              <a:buNone/>
            </a:pPr>
            <a:r>
              <a:rPr lang="sv-SE" dirty="0"/>
              <a:t>gallstenssjukdom. Rullstolsburen men tar sig fram själv med hjälp av att sparka sig fram.</a:t>
            </a:r>
          </a:p>
          <a:p>
            <a:pPr marL="0" indent="0">
              <a:buNone/>
            </a:pPr>
            <a:r>
              <a:rPr lang="sv-SE" dirty="0"/>
              <a:t>Samtal med </a:t>
            </a:r>
            <a:r>
              <a:rPr lang="sv-SE" dirty="0" smtClean="0"/>
              <a:t>xxx </a:t>
            </a:r>
            <a:r>
              <a:rPr lang="sv-SE" dirty="0"/>
              <a:t>kring planerad vårdnivå. </a:t>
            </a:r>
            <a:r>
              <a:rPr lang="sv-SE" dirty="0" smtClean="0"/>
              <a:t>xxx </a:t>
            </a:r>
            <a:r>
              <a:rPr lang="sv-SE" dirty="0"/>
              <a:t>är </a:t>
            </a:r>
            <a:r>
              <a:rPr lang="sv-SE" dirty="0" smtClean="0"/>
              <a:t>adekvat </a:t>
            </a:r>
            <a:r>
              <a:rPr lang="sv-SE" dirty="0"/>
              <a:t>i samtalet, </a:t>
            </a:r>
            <a:r>
              <a:rPr lang="sv-SE" dirty="0" smtClean="0"/>
              <a:t>xxx har </a:t>
            </a:r>
            <a:r>
              <a:rPr lang="sv-SE" dirty="0"/>
              <a:t>god </a:t>
            </a:r>
          </a:p>
          <a:p>
            <a:pPr marL="0" indent="0">
              <a:buNone/>
            </a:pPr>
            <a:r>
              <a:rPr lang="sv-SE" dirty="0"/>
              <a:t>livskvalité och trivs på </a:t>
            </a:r>
            <a:r>
              <a:rPr lang="sv-SE" dirty="0" smtClean="0"/>
              <a:t>boendet. Patienten </a:t>
            </a:r>
            <a:r>
              <a:rPr lang="sv-SE" dirty="0"/>
              <a:t>har nytta av viss inneliggande vård vid behov. </a:t>
            </a:r>
            <a:r>
              <a:rPr lang="sv-SE" dirty="0" smtClean="0"/>
              <a:t>Så</a:t>
            </a:r>
          </a:p>
          <a:p>
            <a:pPr marL="0" indent="0">
              <a:buNone/>
            </a:pPr>
            <a:r>
              <a:rPr lang="sv-SE" dirty="0" smtClean="0"/>
              <a:t> </a:t>
            </a:r>
            <a:r>
              <a:rPr lang="sv-SE" dirty="0"/>
              <a:t>som iv. antibiotika </a:t>
            </a:r>
            <a:r>
              <a:rPr lang="sv-SE" dirty="0" smtClean="0"/>
              <a:t>vid allvarlig infektion eller trombosprofylax </a:t>
            </a:r>
            <a:r>
              <a:rPr lang="sv-SE" dirty="0"/>
              <a:t>vid exempelvis lungemboli</a:t>
            </a:r>
            <a:r>
              <a:rPr lang="sv-SE" dirty="0" smtClean="0"/>
              <a:t>.</a:t>
            </a:r>
          </a:p>
          <a:p>
            <a:pPr marL="0" indent="0">
              <a:buNone/>
            </a:pPr>
            <a:r>
              <a:rPr lang="sv-SE" dirty="0" smtClean="0"/>
              <a:t> </a:t>
            </a:r>
            <a:r>
              <a:rPr lang="sv-SE" dirty="0"/>
              <a:t>Hon är tydlig med att hon inte önskar bli beroende </a:t>
            </a:r>
            <a:r>
              <a:rPr lang="sv-SE" dirty="0" smtClean="0"/>
              <a:t>av </a:t>
            </a:r>
            <a:r>
              <a:rPr lang="sv-SE" dirty="0" err="1" smtClean="0"/>
              <a:t>helhjälp</a:t>
            </a:r>
            <a:r>
              <a:rPr lang="sv-SE" dirty="0" smtClean="0"/>
              <a:t>. </a:t>
            </a:r>
          </a:p>
          <a:p>
            <a:pPr marL="0" indent="0">
              <a:buNone/>
            </a:pPr>
            <a:r>
              <a:rPr lang="sv-SE" dirty="0" smtClean="0"/>
              <a:t>Vid </a:t>
            </a:r>
            <a:r>
              <a:rPr lang="sv-SE" dirty="0"/>
              <a:t>stora försämringar så som en stor stroke eller ett hjärtstopp så önskar </a:t>
            </a:r>
            <a:r>
              <a:rPr lang="sv-SE" dirty="0" smtClean="0"/>
              <a:t>XXX </a:t>
            </a:r>
            <a:r>
              <a:rPr lang="sv-SE" dirty="0"/>
              <a:t>inte </a:t>
            </a:r>
          </a:p>
          <a:p>
            <a:pPr marL="0" indent="0">
              <a:buNone/>
            </a:pPr>
            <a:r>
              <a:rPr lang="sv-SE" dirty="0"/>
              <a:t>förlänga livet, i dessa situationer så önskar </a:t>
            </a:r>
            <a:r>
              <a:rPr lang="sv-SE" dirty="0" smtClean="0"/>
              <a:t>XXX </a:t>
            </a:r>
            <a:r>
              <a:rPr lang="sv-SE" dirty="0"/>
              <a:t>god omvårdnad här på Lindgården. </a:t>
            </a:r>
            <a:endParaRPr lang="sv-SE" dirty="0" smtClean="0"/>
          </a:p>
          <a:p>
            <a:pPr marL="0" indent="0">
              <a:buNone/>
            </a:pPr>
            <a:r>
              <a:rPr lang="sv-SE" smtClean="0"/>
              <a:t>XXX </a:t>
            </a:r>
            <a:r>
              <a:rPr lang="sv-SE" dirty="0" smtClean="0"/>
              <a:t>vill </a:t>
            </a:r>
            <a:r>
              <a:rPr lang="sv-SE" dirty="0"/>
              <a:t>inte att vi utför HLR. </a:t>
            </a:r>
          </a:p>
          <a:p>
            <a:endParaRPr lang="sv-SE" dirty="0"/>
          </a:p>
        </p:txBody>
      </p:sp>
    </p:spTree>
    <p:extLst>
      <p:ext uri="{BB962C8B-B14F-4D97-AF65-F5344CB8AC3E}">
        <p14:creationId xmlns:p14="http://schemas.microsoft.com/office/powerpoint/2010/main" val="18164257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Exempel vårdplan 2</a:t>
            </a:r>
            <a:endParaRPr lang="sv-SE" dirty="0"/>
          </a:p>
        </p:txBody>
      </p:sp>
      <p:sp>
        <p:nvSpPr>
          <p:cNvPr id="3" name="Platshållare för innehåll 2"/>
          <p:cNvSpPr>
            <a:spLocks noGrp="1"/>
          </p:cNvSpPr>
          <p:nvPr>
            <p:ph idx="1"/>
          </p:nvPr>
        </p:nvSpPr>
        <p:spPr/>
        <p:txBody>
          <a:bodyPr>
            <a:normAutofit fontScale="77500" lnSpcReduction="20000"/>
          </a:bodyPr>
          <a:lstStyle/>
          <a:p>
            <a:pPr marL="0" indent="0">
              <a:buNone/>
            </a:pPr>
            <a:r>
              <a:rPr lang="sv-SE" dirty="0"/>
              <a:t>Anders Swartling, familjeläkare /Dok 210305 </a:t>
            </a:r>
          </a:p>
          <a:p>
            <a:pPr marL="0" indent="0">
              <a:buNone/>
            </a:pPr>
            <a:r>
              <a:rPr lang="sv-SE" dirty="0" smtClean="0"/>
              <a:t>VÅRDRUTINAVVIKELSE </a:t>
            </a:r>
            <a:r>
              <a:rPr lang="sv-SE" dirty="0"/>
              <a:t>Kvinna med </a:t>
            </a:r>
            <a:r>
              <a:rPr lang="sv-SE" dirty="0" err="1"/>
              <a:t>Lewybody</a:t>
            </a:r>
            <a:r>
              <a:rPr lang="sv-SE" dirty="0"/>
              <a:t>-demens </a:t>
            </a:r>
            <a:r>
              <a:rPr lang="sv-SE" dirty="0" smtClean="0"/>
              <a:t>boendes </a:t>
            </a:r>
            <a:r>
              <a:rPr lang="sv-SE" dirty="0"/>
              <a:t>på Lindgården. Anhörigsamtal har förts </a:t>
            </a:r>
            <a:r>
              <a:rPr lang="sv-SE" dirty="0" smtClean="0"/>
              <a:t>av </a:t>
            </a:r>
            <a:r>
              <a:rPr lang="sv-SE" dirty="0"/>
              <a:t>undertecknad med dotter </a:t>
            </a:r>
            <a:r>
              <a:rPr lang="sv-SE" dirty="0" smtClean="0"/>
              <a:t>xxx </a:t>
            </a:r>
            <a:r>
              <a:rPr lang="sv-SE" dirty="0"/>
              <a:t>samt komplettering av </a:t>
            </a:r>
            <a:r>
              <a:rPr lang="sv-SE" dirty="0" err="1"/>
              <a:t>ssk</a:t>
            </a:r>
            <a:r>
              <a:rPr lang="sv-SE" dirty="0"/>
              <a:t> </a:t>
            </a:r>
            <a:r>
              <a:rPr lang="sv-SE" dirty="0" smtClean="0"/>
              <a:t>XXX </a:t>
            </a:r>
            <a:r>
              <a:rPr lang="sv-SE" dirty="0"/>
              <a:t>på Lindgården:</a:t>
            </a:r>
          </a:p>
          <a:p>
            <a:pPr marL="0" indent="0">
              <a:buNone/>
            </a:pPr>
            <a:r>
              <a:rPr lang="sv-SE" dirty="0" smtClean="0"/>
              <a:t>Döttrar xxx </a:t>
            </a:r>
            <a:r>
              <a:rPr lang="sv-SE" dirty="0"/>
              <a:t>och </a:t>
            </a:r>
            <a:r>
              <a:rPr lang="sv-SE" dirty="0" smtClean="0"/>
              <a:t>xxx </a:t>
            </a:r>
            <a:r>
              <a:rPr lang="sv-SE" dirty="0"/>
              <a:t>är överens om att patienten inte gagnas av HLR eller större ingrepp </a:t>
            </a:r>
          </a:p>
          <a:p>
            <a:pPr marL="0" indent="0">
              <a:buNone/>
            </a:pPr>
            <a:r>
              <a:rPr lang="sv-SE" dirty="0"/>
              <a:t>för att förlänga livet aktivt vid stora försämringar så som exempelvis en stroke. I dessa </a:t>
            </a:r>
          </a:p>
          <a:p>
            <a:pPr marL="0" indent="0">
              <a:buNone/>
            </a:pPr>
            <a:r>
              <a:rPr lang="sv-SE" dirty="0" smtClean="0"/>
              <a:t>lägen </a:t>
            </a:r>
            <a:r>
              <a:rPr lang="sv-SE" dirty="0"/>
              <a:t>så önskar de en god omvårdnad här på Lindgården.</a:t>
            </a:r>
          </a:p>
          <a:p>
            <a:pPr marL="0" indent="0">
              <a:buNone/>
            </a:pPr>
            <a:r>
              <a:rPr lang="sv-SE" dirty="0"/>
              <a:t>I fall så som exempelvis en lunginflammation eller lungemboli där patienten kan tänkas bli </a:t>
            </a:r>
          </a:p>
          <a:p>
            <a:pPr marL="0" indent="0">
              <a:buNone/>
            </a:pPr>
            <a:r>
              <a:rPr lang="sv-SE" dirty="0"/>
              <a:t>bra med </a:t>
            </a:r>
            <a:r>
              <a:rPr lang="sv-SE" dirty="0" err="1"/>
              <a:t>i.v</a:t>
            </a:r>
            <a:r>
              <a:rPr lang="sv-SE" dirty="0"/>
              <a:t>. antibiotika eller </a:t>
            </a:r>
            <a:r>
              <a:rPr lang="sv-SE" dirty="0" err="1"/>
              <a:t>antikogulantia</a:t>
            </a:r>
            <a:r>
              <a:rPr lang="sv-SE" dirty="0"/>
              <a:t> så önskar de att vi kontakter </a:t>
            </a:r>
            <a:r>
              <a:rPr lang="sv-SE" dirty="0" smtClean="0"/>
              <a:t>XXX </a:t>
            </a:r>
            <a:r>
              <a:rPr lang="sv-SE" dirty="0"/>
              <a:t>i första </a:t>
            </a:r>
          </a:p>
          <a:p>
            <a:pPr marL="0" indent="0">
              <a:buNone/>
            </a:pPr>
            <a:r>
              <a:rPr lang="sv-SE" dirty="0"/>
              <a:t>hand och för en dialog i stunden och </a:t>
            </a:r>
            <a:r>
              <a:rPr lang="sv-SE" dirty="0" smtClean="0"/>
              <a:t>XXX </a:t>
            </a:r>
            <a:r>
              <a:rPr lang="sv-SE" dirty="0"/>
              <a:t>i andra hand</a:t>
            </a:r>
          </a:p>
          <a:p>
            <a:pPr marL="0" indent="0">
              <a:buNone/>
            </a:pPr>
            <a:r>
              <a:rPr lang="sv-SE" dirty="0"/>
              <a:t>Samt att patienten </a:t>
            </a:r>
            <a:r>
              <a:rPr lang="sv-SE" dirty="0" smtClean="0"/>
              <a:t>förs </a:t>
            </a:r>
            <a:r>
              <a:rPr lang="sv-SE" dirty="0"/>
              <a:t>till akuten vid misstänkt fraktur.</a:t>
            </a:r>
          </a:p>
          <a:p>
            <a:endParaRPr lang="sv-SE" dirty="0"/>
          </a:p>
        </p:txBody>
      </p:sp>
    </p:spTree>
    <p:extLst>
      <p:ext uri="{BB962C8B-B14F-4D97-AF65-F5344CB8AC3E}">
        <p14:creationId xmlns:p14="http://schemas.microsoft.com/office/powerpoint/2010/main" val="17328280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Exempel vårdplan 3</a:t>
            </a:r>
            <a:endParaRPr lang="sv-SE" dirty="0"/>
          </a:p>
        </p:txBody>
      </p:sp>
      <p:sp>
        <p:nvSpPr>
          <p:cNvPr id="3" name="Platshållare för innehåll 2"/>
          <p:cNvSpPr>
            <a:spLocks noGrp="1"/>
          </p:cNvSpPr>
          <p:nvPr>
            <p:ph idx="1"/>
          </p:nvPr>
        </p:nvSpPr>
        <p:spPr/>
        <p:txBody>
          <a:bodyPr/>
          <a:lstStyle/>
          <a:p>
            <a:pPr marL="0" indent="0">
              <a:buNone/>
            </a:pPr>
            <a:r>
              <a:rPr lang="sv-SE" dirty="0" smtClean="0"/>
              <a:t>VÅRDRUTINAVVIKELSE Pat boende på demensavdelning Lindgården. </a:t>
            </a:r>
            <a:r>
              <a:rPr lang="sv-SE" dirty="0" err="1"/>
              <a:t>Progredierande</a:t>
            </a:r>
            <a:r>
              <a:rPr lang="sv-SE" dirty="0"/>
              <a:t> Alzheimerdemens, även DM 2. Jehovas vittne.</a:t>
            </a:r>
          </a:p>
          <a:p>
            <a:pPr marL="0" indent="0">
              <a:buNone/>
            </a:pPr>
            <a:r>
              <a:rPr lang="sv-SE" dirty="0"/>
              <a:t>Anhörigsamtal med </a:t>
            </a:r>
            <a:r>
              <a:rPr lang="sv-SE" dirty="0" err="1"/>
              <a:t>godman</a:t>
            </a:r>
            <a:r>
              <a:rPr lang="sv-SE" dirty="0"/>
              <a:t> och systerdotter </a:t>
            </a:r>
            <a:r>
              <a:rPr lang="sv-SE" dirty="0" smtClean="0"/>
              <a:t>XXX </a:t>
            </a:r>
            <a:r>
              <a:rPr lang="sv-SE" dirty="0"/>
              <a:t>samt äldsta väninnan </a:t>
            </a:r>
            <a:r>
              <a:rPr lang="sv-SE" dirty="0" smtClean="0"/>
              <a:t>xxx.</a:t>
            </a:r>
            <a:endParaRPr lang="sv-SE" dirty="0"/>
          </a:p>
          <a:p>
            <a:pPr marL="0" indent="0">
              <a:buNone/>
            </a:pPr>
            <a:r>
              <a:rPr lang="sv-SE" dirty="0"/>
              <a:t>Ingen HLR.</a:t>
            </a:r>
          </a:p>
          <a:p>
            <a:pPr marL="0" indent="0">
              <a:buNone/>
            </a:pPr>
            <a:r>
              <a:rPr lang="sv-SE" dirty="0"/>
              <a:t>God </a:t>
            </a:r>
            <a:r>
              <a:rPr lang="sv-SE" dirty="0" smtClean="0"/>
              <a:t>omvårdnad </a:t>
            </a:r>
            <a:r>
              <a:rPr lang="sv-SE" dirty="0"/>
              <a:t>och </a:t>
            </a:r>
            <a:r>
              <a:rPr lang="sv-SE" dirty="0" err="1"/>
              <a:t>palliation</a:t>
            </a:r>
            <a:r>
              <a:rPr lang="sv-SE" dirty="0"/>
              <a:t> vid behov.</a:t>
            </a:r>
          </a:p>
          <a:p>
            <a:pPr marL="0" indent="0">
              <a:buNone/>
            </a:pPr>
            <a:r>
              <a:rPr lang="sv-SE" dirty="0"/>
              <a:t>Till sjukhus endast vid frakturmisstanke. </a:t>
            </a:r>
          </a:p>
          <a:p>
            <a:endParaRPr lang="sv-SE" dirty="0"/>
          </a:p>
        </p:txBody>
      </p:sp>
    </p:spTree>
    <p:extLst>
      <p:ext uri="{BB962C8B-B14F-4D97-AF65-F5344CB8AC3E}">
        <p14:creationId xmlns:p14="http://schemas.microsoft.com/office/powerpoint/2010/main" val="9879105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E2EDE0-BE93-41C1-AC6D-3C4FB6D71EF1}"/>
              </a:ext>
            </a:extLst>
          </p:cNvPr>
          <p:cNvSpPr>
            <a:spLocks noGrp="1"/>
          </p:cNvSpPr>
          <p:nvPr>
            <p:ph type="title"/>
          </p:nvPr>
        </p:nvSpPr>
        <p:spPr/>
        <p:txBody>
          <a:bodyPr>
            <a:normAutofit fontScale="90000"/>
          </a:bodyPr>
          <a:lstStyle/>
          <a:p>
            <a:pPr algn="ctr"/>
            <a:r>
              <a:rPr lang="sv-SE" dirty="0" smtClean="0"/>
              <a:t/>
            </a:r>
            <a:br>
              <a:rPr lang="sv-SE" dirty="0" smtClean="0"/>
            </a:br>
            <a:r>
              <a:rPr lang="sv-SE" dirty="0"/>
              <a:t/>
            </a:r>
            <a:br>
              <a:rPr lang="sv-SE" dirty="0"/>
            </a:br>
            <a:r>
              <a:rPr lang="sv-SE" dirty="0" smtClean="0"/>
              <a:t/>
            </a:r>
            <a:br>
              <a:rPr lang="sv-SE" dirty="0" smtClean="0"/>
            </a:br>
            <a:r>
              <a:rPr lang="sv-SE" dirty="0"/>
              <a:t/>
            </a:r>
            <a:br>
              <a:rPr lang="sv-SE" dirty="0"/>
            </a:br>
            <a:r>
              <a:rPr lang="sv-SE" dirty="0" smtClean="0"/>
              <a:t/>
            </a:r>
            <a:br>
              <a:rPr lang="sv-SE" dirty="0" smtClean="0"/>
            </a:br>
            <a:r>
              <a:rPr lang="sv-SE" dirty="0"/>
              <a:t/>
            </a:r>
            <a:br>
              <a:rPr lang="sv-SE" dirty="0"/>
            </a:br>
            <a:r>
              <a:rPr lang="sv-SE" dirty="0" smtClean="0"/>
              <a:t>Men </a:t>
            </a:r>
            <a:r>
              <a:rPr lang="sv-SE" dirty="0"/>
              <a:t>ibland är det inte så lätt….</a:t>
            </a:r>
          </a:p>
        </p:txBody>
      </p:sp>
    </p:spTree>
    <p:extLst>
      <p:ext uri="{BB962C8B-B14F-4D97-AF65-F5344CB8AC3E}">
        <p14:creationId xmlns:p14="http://schemas.microsoft.com/office/powerpoint/2010/main" val="17490906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Fallbeskrivning </a:t>
            </a:r>
            <a:endParaRPr lang="sv-SE" dirty="0"/>
          </a:p>
        </p:txBody>
      </p:sp>
      <p:sp>
        <p:nvSpPr>
          <p:cNvPr id="3" name="Platshållare för innehåll 2"/>
          <p:cNvSpPr>
            <a:spLocks noGrp="1"/>
          </p:cNvSpPr>
          <p:nvPr>
            <p:ph idx="1"/>
          </p:nvPr>
        </p:nvSpPr>
        <p:spPr/>
        <p:txBody>
          <a:bodyPr/>
          <a:lstStyle/>
          <a:p>
            <a:r>
              <a:rPr lang="sv-SE" dirty="0"/>
              <a:t>85-årig man, boende på SÄBO sedan två år</a:t>
            </a:r>
          </a:p>
          <a:p>
            <a:endParaRPr lang="sv-SE" dirty="0"/>
          </a:p>
          <a:p>
            <a:r>
              <a:rPr lang="sv-SE" dirty="0"/>
              <a:t>Uppegående. Alzheimers sjukdom, grav hjärtsvikt</a:t>
            </a:r>
          </a:p>
          <a:p>
            <a:endParaRPr lang="sv-SE" dirty="0"/>
          </a:p>
          <a:p>
            <a:r>
              <a:rPr lang="sv-SE" b="1" dirty="0"/>
              <a:t>Vårdplan</a:t>
            </a:r>
            <a:r>
              <a:rPr lang="sv-SE" dirty="0"/>
              <a:t>: </a:t>
            </a:r>
            <a:r>
              <a:rPr lang="sv-SE" i="1" dirty="0" smtClean="0"/>
              <a:t>Patienten </a:t>
            </a:r>
            <a:r>
              <a:rPr lang="sv-SE" i="1" dirty="0"/>
              <a:t>önskar själv att kvarstanna på boendet vid försämring. Till sjukhus vid fraktur. </a:t>
            </a:r>
            <a:r>
              <a:rPr lang="sv-SE" i="1" dirty="0" smtClean="0"/>
              <a:t>0 HLR </a:t>
            </a:r>
            <a:endParaRPr lang="sv-SE" i="1" dirty="0"/>
          </a:p>
          <a:p>
            <a:endParaRPr lang="sv-SE" i="1" dirty="0"/>
          </a:p>
          <a:p>
            <a:r>
              <a:rPr lang="sv-SE" dirty="0"/>
              <a:t>Försämras hastigt i sin andning, cyanotisk och dyspné, ångestfylld</a:t>
            </a:r>
          </a:p>
          <a:p>
            <a:endParaRPr lang="sv-SE" dirty="0"/>
          </a:p>
        </p:txBody>
      </p:sp>
    </p:spTree>
    <p:extLst>
      <p:ext uri="{BB962C8B-B14F-4D97-AF65-F5344CB8AC3E}">
        <p14:creationId xmlns:p14="http://schemas.microsoft.com/office/powerpoint/2010/main" val="1535440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Vilka är vi?</a:t>
            </a:r>
          </a:p>
        </p:txBody>
      </p:sp>
      <p:sp>
        <p:nvSpPr>
          <p:cNvPr id="3" name="Platshållare för innehåll 2"/>
          <p:cNvSpPr>
            <a:spLocks noGrp="1"/>
          </p:cNvSpPr>
          <p:nvPr>
            <p:ph idx="1"/>
          </p:nvPr>
        </p:nvSpPr>
        <p:spPr/>
        <p:txBody>
          <a:bodyPr/>
          <a:lstStyle/>
          <a:p>
            <a:r>
              <a:rPr lang="sv-SE" sz="3600" dirty="0">
                <a:latin typeface="+mj-lt"/>
              </a:rPr>
              <a:t>2 jämtar och 1 hälsing</a:t>
            </a:r>
          </a:p>
          <a:p>
            <a:pPr marL="0" indent="0">
              <a:buNone/>
            </a:pPr>
            <a:endParaRPr lang="sv-SE" dirty="0"/>
          </a:p>
          <a:p>
            <a:pPr marL="0" indent="0">
              <a:buNone/>
            </a:pPr>
            <a:endParaRPr lang="sv-SE" dirty="0"/>
          </a:p>
        </p:txBody>
      </p:sp>
    </p:spTree>
    <p:extLst>
      <p:ext uri="{BB962C8B-B14F-4D97-AF65-F5344CB8AC3E}">
        <p14:creationId xmlns:p14="http://schemas.microsoft.com/office/powerpoint/2010/main" val="23566424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marL="0" indent="0" algn="ctr">
              <a:buNone/>
            </a:pPr>
            <a:r>
              <a:rPr lang="sv-SE" sz="4000" dirty="0">
                <a:latin typeface="+mj-lt"/>
              </a:rPr>
              <a:t>Hur hade ni tänkt i denna situation? </a:t>
            </a:r>
          </a:p>
          <a:p>
            <a:endParaRPr lang="sv-SE" dirty="0"/>
          </a:p>
        </p:txBody>
      </p:sp>
    </p:spTree>
    <p:extLst>
      <p:ext uri="{BB962C8B-B14F-4D97-AF65-F5344CB8AC3E}">
        <p14:creationId xmlns:p14="http://schemas.microsoft.com/office/powerpoint/2010/main" val="15900126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Forts. fall..</a:t>
            </a:r>
            <a:endParaRPr lang="sv-SE" dirty="0"/>
          </a:p>
        </p:txBody>
      </p:sp>
      <p:sp>
        <p:nvSpPr>
          <p:cNvPr id="3" name="Platshållare för innehåll 2"/>
          <p:cNvSpPr>
            <a:spLocks noGrp="1"/>
          </p:cNvSpPr>
          <p:nvPr>
            <p:ph idx="1"/>
          </p:nvPr>
        </p:nvSpPr>
        <p:spPr/>
        <p:txBody>
          <a:bodyPr/>
          <a:lstStyle/>
          <a:p>
            <a:r>
              <a:rPr lang="sv-SE" dirty="0" smtClean="0"/>
              <a:t>Patienten åker med ambulans till sjukhuset </a:t>
            </a:r>
          </a:p>
          <a:p>
            <a:endParaRPr lang="sv-SE" dirty="0"/>
          </a:p>
          <a:p>
            <a:r>
              <a:rPr lang="sv-SE" dirty="0" smtClean="0"/>
              <a:t>Hur tänker ni nu?</a:t>
            </a:r>
            <a:endParaRPr lang="sv-SE" dirty="0"/>
          </a:p>
        </p:txBody>
      </p:sp>
    </p:spTree>
    <p:extLst>
      <p:ext uri="{BB962C8B-B14F-4D97-AF65-F5344CB8AC3E}">
        <p14:creationId xmlns:p14="http://schemas.microsoft.com/office/powerpoint/2010/main" val="20835291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Fallbeskrivning </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77- årig kvinna, boende på SÄBO sedan 1,5 år</a:t>
            </a:r>
          </a:p>
          <a:p>
            <a:pPr marL="0" indent="0">
              <a:buNone/>
            </a:pPr>
            <a:endParaRPr lang="sv-SE" dirty="0" smtClean="0"/>
          </a:p>
          <a:p>
            <a:r>
              <a:rPr lang="sv-SE" dirty="0" smtClean="0"/>
              <a:t>Frontallobsdemens, långvarig smärtproblematik,  hjärt-kärlsjuk, tidigare stroke, astma </a:t>
            </a:r>
          </a:p>
          <a:p>
            <a:endParaRPr lang="sv-SE" dirty="0"/>
          </a:p>
          <a:p>
            <a:r>
              <a:rPr lang="sv-SE" b="1" dirty="0" smtClean="0"/>
              <a:t>Vårdplan</a:t>
            </a:r>
            <a:r>
              <a:rPr lang="sv-SE" dirty="0" smtClean="0"/>
              <a:t>: </a:t>
            </a:r>
            <a:r>
              <a:rPr lang="sv-SE" dirty="0"/>
              <a:t>Ingen </a:t>
            </a:r>
            <a:r>
              <a:rPr lang="sv-SE" dirty="0" smtClean="0"/>
              <a:t>HLR. Till sjukhus vid </a:t>
            </a:r>
            <a:r>
              <a:rPr lang="sv-SE" dirty="0"/>
              <a:t>sannolikt behandlingsbara tillstånd där en relativt snabb insats på sjukhus kan bota, </a:t>
            </a:r>
            <a:r>
              <a:rPr lang="sv-SE" dirty="0" smtClean="0"/>
              <a:t>ex lunginflammation, emboli </a:t>
            </a:r>
          </a:p>
          <a:p>
            <a:endParaRPr lang="sv-SE" dirty="0"/>
          </a:p>
          <a:p>
            <a:r>
              <a:rPr lang="sv-SE" dirty="0" smtClean="0"/>
              <a:t>Försämras successivt i andningen och tillkomst av feber</a:t>
            </a:r>
            <a:endParaRPr lang="sv-SE" dirty="0"/>
          </a:p>
        </p:txBody>
      </p:sp>
    </p:spTree>
    <p:extLst>
      <p:ext uri="{BB962C8B-B14F-4D97-AF65-F5344CB8AC3E}">
        <p14:creationId xmlns:p14="http://schemas.microsoft.com/office/powerpoint/2010/main" val="38744444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rmAutofit/>
          </a:bodyPr>
          <a:lstStyle/>
          <a:p>
            <a:pPr marL="0" indent="0" algn="ctr">
              <a:buNone/>
            </a:pPr>
            <a:r>
              <a:rPr lang="sv-SE" sz="4400" dirty="0" smtClean="0">
                <a:latin typeface="+mj-lt"/>
              </a:rPr>
              <a:t>Hur hade ni tänkt i denna situation? </a:t>
            </a:r>
            <a:endParaRPr lang="sv-SE" sz="4400" dirty="0">
              <a:latin typeface="+mj-lt"/>
            </a:endParaRPr>
          </a:p>
        </p:txBody>
      </p:sp>
    </p:spTree>
    <p:extLst>
      <p:ext uri="{BB962C8B-B14F-4D97-AF65-F5344CB8AC3E}">
        <p14:creationId xmlns:p14="http://schemas.microsoft.com/office/powerpoint/2010/main" val="1498720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Forts. fall... </a:t>
            </a:r>
            <a:endParaRPr lang="sv-SE" dirty="0"/>
          </a:p>
        </p:txBody>
      </p:sp>
      <p:sp>
        <p:nvSpPr>
          <p:cNvPr id="3" name="Platshållare för innehåll 2"/>
          <p:cNvSpPr>
            <a:spLocks noGrp="1"/>
          </p:cNvSpPr>
          <p:nvPr>
            <p:ph idx="1"/>
          </p:nvPr>
        </p:nvSpPr>
        <p:spPr/>
        <p:txBody>
          <a:bodyPr/>
          <a:lstStyle/>
          <a:p>
            <a:endParaRPr lang="sv-SE" dirty="0" smtClean="0"/>
          </a:p>
          <a:p>
            <a:r>
              <a:rPr lang="sv-SE" dirty="0" smtClean="0"/>
              <a:t>Skickas till sjukhus med ambulans</a:t>
            </a:r>
          </a:p>
          <a:p>
            <a:endParaRPr lang="sv-SE" dirty="0"/>
          </a:p>
          <a:p>
            <a:r>
              <a:rPr lang="sv-SE" dirty="0" smtClean="0"/>
              <a:t>Blir kvar för inneliggande vård, syrgaskrävande i 3 veckor</a:t>
            </a:r>
          </a:p>
          <a:p>
            <a:endParaRPr lang="sv-SE" dirty="0"/>
          </a:p>
          <a:p>
            <a:r>
              <a:rPr lang="sv-SE" dirty="0" smtClean="0"/>
              <a:t>Kommer tillbaka till boendet med syrgas, </a:t>
            </a:r>
            <a:r>
              <a:rPr lang="sv-SE" dirty="0" err="1" smtClean="0"/>
              <a:t>målsaturation</a:t>
            </a:r>
            <a:r>
              <a:rPr lang="sv-SE" dirty="0" smtClean="0"/>
              <a:t> 88-90%</a:t>
            </a:r>
          </a:p>
          <a:p>
            <a:endParaRPr lang="sv-SE" dirty="0"/>
          </a:p>
          <a:p>
            <a:pPr marL="0" indent="0">
              <a:buNone/>
            </a:pPr>
            <a:endParaRPr lang="sv-SE" dirty="0" smtClean="0"/>
          </a:p>
          <a:p>
            <a:endParaRPr lang="sv-SE" dirty="0"/>
          </a:p>
          <a:p>
            <a:endParaRPr lang="sv-SE" dirty="0"/>
          </a:p>
        </p:txBody>
      </p:sp>
    </p:spTree>
    <p:extLst>
      <p:ext uri="{BB962C8B-B14F-4D97-AF65-F5344CB8AC3E}">
        <p14:creationId xmlns:p14="http://schemas.microsoft.com/office/powerpoint/2010/main" val="26665981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Uppdatering av vårdrutinavvikelse</a:t>
            </a:r>
            <a:endParaRPr lang="sv-SE" dirty="0"/>
          </a:p>
        </p:txBody>
      </p:sp>
      <p:sp>
        <p:nvSpPr>
          <p:cNvPr id="3" name="Platshållare för innehåll 2"/>
          <p:cNvSpPr>
            <a:spLocks noGrp="1"/>
          </p:cNvSpPr>
          <p:nvPr>
            <p:ph idx="1"/>
          </p:nvPr>
        </p:nvSpPr>
        <p:spPr>
          <a:xfrm>
            <a:off x="838200" y="1597446"/>
            <a:ext cx="10515600" cy="4579517"/>
          </a:xfrm>
        </p:spPr>
        <p:txBody>
          <a:bodyPr>
            <a:normAutofit fontScale="92500" lnSpcReduction="20000"/>
          </a:bodyPr>
          <a:lstStyle/>
          <a:p>
            <a:pPr marL="0" indent="0">
              <a:buNone/>
            </a:pPr>
            <a:r>
              <a:rPr lang="sv-SE" dirty="0"/>
              <a:t>VÅRDRUTINAVVIKELSE Uppdatering 220428. </a:t>
            </a:r>
            <a:r>
              <a:rPr lang="sv-SE" dirty="0" smtClean="0"/>
              <a:t>Samtal med XXX </a:t>
            </a:r>
            <a:r>
              <a:rPr lang="sv-SE" dirty="0"/>
              <a:t>efter sista vårdtillfället, legat </a:t>
            </a:r>
            <a:r>
              <a:rPr lang="sv-SE" dirty="0" smtClean="0"/>
              <a:t>inne på </a:t>
            </a:r>
            <a:r>
              <a:rPr lang="sv-SE" dirty="0"/>
              <a:t>sjukhus i 3 veckor </a:t>
            </a:r>
            <a:r>
              <a:rPr lang="sv-SE" dirty="0" err="1"/>
              <a:t>pga</a:t>
            </a:r>
            <a:r>
              <a:rPr lang="sv-SE" dirty="0"/>
              <a:t> lunginflammation samt lungemboli. </a:t>
            </a:r>
            <a:endParaRPr lang="sv-SE" dirty="0" smtClean="0"/>
          </a:p>
          <a:p>
            <a:pPr marL="0" indent="0">
              <a:buNone/>
            </a:pPr>
            <a:r>
              <a:rPr lang="sv-SE" dirty="0" smtClean="0"/>
              <a:t>Har </a:t>
            </a:r>
            <a:r>
              <a:rPr lang="sv-SE" dirty="0"/>
              <a:t>nu syrgas 1,5 liter på </a:t>
            </a:r>
            <a:r>
              <a:rPr lang="sv-SE" dirty="0" smtClean="0"/>
              <a:t>grimma för </a:t>
            </a:r>
            <a:r>
              <a:rPr lang="sv-SE" dirty="0"/>
              <a:t>att hålla </a:t>
            </a:r>
            <a:r>
              <a:rPr lang="sv-SE" dirty="0" err="1" smtClean="0"/>
              <a:t>saturation</a:t>
            </a:r>
            <a:r>
              <a:rPr lang="sv-SE" dirty="0" smtClean="0"/>
              <a:t>. </a:t>
            </a:r>
          </a:p>
          <a:p>
            <a:pPr marL="0" indent="0">
              <a:buNone/>
            </a:pPr>
            <a:r>
              <a:rPr lang="sv-SE" dirty="0" smtClean="0"/>
              <a:t>XXX upplevs </a:t>
            </a:r>
            <a:r>
              <a:rPr lang="sv-SE" dirty="0"/>
              <a:t>helt adekvat i avseende att värdera sitt liv och livskvalitet. Denna </a:t>
            </a:r>
            <a:r>
              <a:rPr lang="sv-SE" dirty="0" smtClean="0"/>
              <a:t>har Försämrats </a:t>
            </a:r>
            <a:r>
              <a:rPr lang="sv-SE" dirty="0"/>
              <a:t>successivt sista åren med värk och tilltagande </a:t>
            </a:r>
            <a:r>
              <a:rPr lang="sv-SE" dirty="0" smtClean="0"/>
              <a:t>funktionsnedsättning. </a:t>
            </a:r>
          </a:p>
          <a:p>
            <a:pPr marL="0" indent="0">
              <a:buNone/>
            </a:pPr>
            <a:r>
              <a:rPr lang="sv-SE" dirty="0" smtClean="0"/>
              <a:t>XXX är </a:t>
            </a:r>
            <a:r>
              <a:rPr lang="sv-SE" dirty="0"/>
              <a:t>nu tydlig med att hon inte vill föras till sjukhus vid försämring utan vill </a:t>
            </a:r>
            <a:r>
              <a:rPr lang="sv-SE" dirty="0" smtClean="0"/>
              <a:t>kvarstanna på </a:t>
            </a:r>
            <a:r>
              <a:rPr lang="sv-SE" dirty="0"/>
              <a:t>Lindgården i alla händelser undantaget misstänkt </a:t>
            </a:r>
            <a:r>
              <a:rPr lang="sv-SE" dirty="0" smtClean="0"/>
              <a:t>fraktur.</a:t>
            </a:r>
          </a:p>
          <a:p>
            <a:pPr marL="0" indent="0">
              <a:buNone/>
            </a:pPr>
            <a:endParaRPr lang="sv-SE" dirty="0"/>
          </a:p>
          <a:p>
            <a:pPr marL="0" indent="0">
              <a:buNone/>
            </a:pPr>
            <a:r>
              <a:rPr lang="sv-SE" dirty="0" smtClean="0"/>
              <a:t>Fokus </a:t>
            </a:r>
            <a:r>
              <a:rPr lang="sv-SE" dirty="0"/>
              <a:t>på att behandla uppkomna symptom symptomatiskt på plats. Palliativa läkemedel vid </a:t>
            </a:r>
            <a:r>
              <a:rPr lang="sv-SE" dirty="0" smtClean="0"/>
              <a:t>behov. </a:t>
            </a:r>
          </a:p>
          <a:p>
            <a:pPr marL="0" indent="0">
              <a:buNone/>
            </a:pPr>
            <a:r>
              <a:rPr lang="sv-SE" dirty="0" smtClean="0"/>
              <a:t>0 </a:t>
            </a:r>
            <a:r>
              <a:rPr lang="sv-SE" dirty="0"/>
              <a:t>HLR.</a:t>
            </a:r>
          </a:p>
        </p:txBody>
      </p:sp>
    </p:spTree>
    <p:extLst>
      <p:ext uri="{BB962C8B-B14F-4D97-AF65-F5344CB8AC3E}">
        <p14:creationId xmlns:p14="http://schemas.microsoft.com/office/powerpoint/2010/main" val="29664560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Sammanfattning</a:t>
            </a:r>
            <a:endParaRPr lang="sv-SE" dirty="0"/>
          </a:p>
        </p:txBody>
      </p:sp>
      <p:sp>
        <p:nvSpPr>
          <p:cNvPr id="3" name="Platshållare för innehåll 2"/>
          <p:cNvSpPr>
            <a:spLocks noGrp="1"/>
          </p:cNvSpPr>
          <p:nvPr>
            <p:ph idx="1"/>
          </p:nvPr>
        </p:nvSpPr>
        <p:spPr/>
        <p:txBody>
          <a:bodyPr/>
          <a:lstStyle/>
          <a:p>
            <a:r>
              <a:rPr lang="sv-SE" dirty="0" smtClean="0"/>
              <a:t>TID</a:t>
            </a:r>
          </a:p>
          <a:p>
            <a:r>
              <a:rPr lang="sv-SE" dirty="0" smtClean="0"/>
              <a:t>SAMARBETE/TEAMARBETE</a:t>
            </a:r>
          </a:p>
          <a:p>
            <a:r>
              <a:rPr lang="sv-SE" dirty="0" smtClean="0"/>
              <a:t>INVOLVERA ANHÖRIGA</a:t>
            </a:r>
          </a:p>
          <a:p>
            <a:r>
              <a:rPr lang="sv-SE" dirty="0" smtClean="0"/>
              <a:t>DYNAMISK KONTINUERLIG PROCESS</a:t>
            </a:r>
          </a:p>
          <a:p>
            <a:endParaRPr lang="sv-SE" dirty="0"/>
          </a:p>
        </p:txBody>
      </p:sp>
    </p:spTree>
    <p:extLst>
      <p:ext uri="{BB962C8B-B14F-4D97-AF65-F5344CB8AC3E}">
        <p14:creationId xmlns:p14="http://schemas.microsoft.com/office/powerpoint/2010/main" val="1967514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Syfte och förhoppning</a:t>
            </a:r>
          </a:p>
        </p:txBody>
      </p:sp>
      <p:sp>
        <p:nvSpPr>
          <p:cNvPr id="3" name="Platshållare för innehåll 2"/>
          <p:cNvSpPr>
            <a:spLocks noGrp="1"/>
          </p:cNvSpPr>
          <p:nvPr>
            <p:ph idx="1"/>
          </p:nvPr>
        </p:nvSpPr>
        <p:spPr/>
        <p:txBody>
          <a:bodyPr/>
          <a:lstStyle/>
          <a:p>
            <a:r>
              <a:rPr lang="sv-SE" dirty="0"/>
              <a:t>Ge ett exempel från verkligheten på hur man kan jobba/samarbeta </a:t>
            </a:r>
          </a:p>
          <a:p>
            <a:r>
              <a:rPr lang="sv-SE" dirty="0"/>
              <a:t>Förhoppningsvis ge någon lite inspiration </a:t>
            </a:r>
            <a:r>
              <a:rPr lang="sv-SE" dirty="0">
                <a:sym typeface="Wingdings" panose="05000000000000000000" pitchFamily="2" charset="2"/>
              </a:rPr>
              <a:t></a:t>
            </a:r>
          </a:p>
          <a:p>
            <a:r>
              <a:rPr lang="sv-SE" dirty="0">
                <a:sym typeface="Wingdings" panose="05000000000000000000" pitchFamily="2" charset="2"/>
              </a:rPr>
              <a:t>Förhoppningsvis ge någon lite praktiska tips</a:t>
            </a:r>
            <a:endParaRPr lang="sv-SE" dirty="0"/>
          </a:p>
          <a:p>
            <a:r>
              <a:rPr lang="sv-SE" dirty="0"/>
              <a:t>Våra tankar -inget facit! </a:t>
            </a:r>
          </a:p>
          <a:p>
            <a:pPr marL="0" indent="0">
              <a:buNone/>
            </a:pPr>
            <a:endParaRPr lang="sv-SE" dirty="0"/>
          </a:p>
        </p:txBody>
      </p:sp>
    </p:spTree>
    <p:extLst>
      <p:ext uri="{BB962C8B-B14F-4D97-AF65-F5344CB8AC3E}">
        <p14:creationId xmlns:p14="http://schemas.microsoft.com/office/powerpoint/2010/main" val="552412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Diskussionsfråga 1</a:t>
            </a:r>
            <a:endParaRPr lang="sv-SE" dirty="0"/>
          </a:p>
        </p:txBody>
      </p:sp>
      <p:sp>
        <p:nvSpPr>
          <p:cNvPr id="3" name="Platshållare för innehåll 2"/>
          <p:cNvSpPr>
            <a:spLocks noGrp="1"/>
          </p:cNvSpPr>
          <p:nvPr>
            <p:ph idx="1"/>
          </p:nvPr>
        </p:nvSpPr>
        <p:spPr/>
        <p:txBody>
          <a:bodyPr/>
          <a:lstStyle/>
          <a:p>
            <a:r>
              <a:rPr lang="sv-SE" sz="3600" dirty="0"/>
              <a:t>Livskvalitet, vad är det?</a:t>
            </a:r>
          </a:p>
          <a:p>
            <a:endParaRPr lang="sv-SE" dirty="0"/>
          </a:p>
        </p:txBody>
      </p:sp>
    </p:spTree>
    <p:extLst>
      <p:ext uri="{BB962C8B-B14F-4D97-AF65-F5344CB8AC3E}">
        <p14:creationId xmlns:p14="http://schemas.microsoft.com/office/powerpoint/2010/main" val="3429645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Inledning/bakgrundstankar</a:t>
            </a:r>
          </a:p>
        </p:txBody>
      </p:sp>
      <p:sp>
        <p:nvSpPr>
          <p:cNvPr id="3" name="Platshållare för innehåll 2"/>
          <p:cNvSpPr>
            <a:spLocks noGrp="1"/>
          </p:cNvSpPr>
          <p:nvPr>
            <p:ph idx="1"/>
          </p:nvPr>
        </p:nvSpPr>
        <p:spPr/>
        <p:txBody>
          <a:bodyPr>
            <a:normAutofit fontScale="92500" lnSpcReduction="20000"/>
          </a:bodyPr>
          <a:lstStyle/>
          <a:p>
            <a:r>
              <a:rPr lang="sv-SE" dirty="0"/>
              <a:t>Det viktigaste först….</a:t>
            </a:r>
          </a:p>
          <a:p>
            <a:r>
              <a:rPr lang="sv-SE" dirty="0"/>
              <a:t>TID ! </a:t>
            </a:r>
          </a:p>
          <a:p>
            <a:r>
              <a:rPr lang="sv-SE" dirty="0"/>
              <a:t>Välinvesterad och på sikt garanterat tidsbesparande</a:t>
            </a:r>
          </a:p>
          <a:p>
            <a:r>
              <a:rPr lang="sv-SE" dirty="0"/>
              <a:t>Ett väl förberett första möte med läkare, sköterska, anhörig (och om möjligt vårdtagare) lägger grunden för hela </a:t>
            </a:r>
            <a:r>
              <a:rPr lang="sv-SE" dirty="0" smtClean="0"/>
              <a:t>vistelsen</a:t>
            </a:r>
            <a:endParaRPr lang="sv-SE" dirty="0"/>
          </a:p>
          <a:p>
            <a:r>
              <a:rPr lang="sv-SE" dirty="0"/>
              <a:t>Kontinuerlig process</a:t>
            </a:r>
          </a:p>
          <a:p>
            <a:r>
              <a:rPr lang="sv-SE" dirty="0"/>
              <a:t>FPV är INTE liktydigt med att ingen vårdtagare ska skickas till sjukhus-tvärtom ska så långt som möjligt </a:t>
            </a:r>
            <a:r>
              <a:rPr lang="sv-SE" i="1" dirty="0"/>
              <a:t>rätt</a:t>
            </a:r>
            <a:r>
              <a:rPr lang="sv-SE" dirty="0"/>
              <a:t> vårdtagare skickas till sjukhus på rätt indikation</a:t>
            </a:r>
          </a:p>
          <a:p>
            <a:r>
              <a:rPr lang="sv-SE" dirty="0"/>
              <a:t>Fokus på anhöriga </a:t>
            </a:r>
          </a:p>
          <a:p>
            <a:r>
              <a:rPr lang="sv-SE" dirty="0" err="1"/>
              <a:t>Inflytt</a:t>
            </a:r>
            <a:r>
              <a:rPr lang="sv-SE" dirty="0"/>
              <a:t> på SÄBO är en omvälvande livsförändring både för den boende men också för de anhöriga</a:t>
            </a:r>
          </a:p>
          <a:p>
            <a:endParaRPr lang="sv-SE" dirty="0"/>
          </a:p>
          <a:p>
            <a:pPr marL="0" indent="0">
              <a:buNone/>
            </a:pPr>
            <a:endParaRPr lang="sv-SE" dirty="0"/>
          </a:p>
          <a:p>
            <a:endParaRPr lang="sv-SE" dirty="0"/>
          </a:p>
        </p:txBody>
      </p:sp>
    </p:spTree>
    <p:extLst>
      <p:ext uri="{BB962C8B-B14F-4D97-AF65-F5344CB8AC3E}">
        <p14:creationId xmlns:p14="http://schemas.microsoft.com/office/powerpoint/2010/main" val="191993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
            </a:r>
            <a:br>
              <a:rPr lang="sv-SE" dirty="0" smtClean="0"/>
            </a:br>
            <a:r>
              <a:rPr lang="sv-SE" dirty="0" smtClean="0"/>
              <a:t>Diskussionsfråga 2</a:t>
            </a:r>
            <a:endParaRPr lang="sv-SE" dirty="0"/>
          </a:p>
        </p:txBody>
      </p:sp>
      <p:sp>
        <p:nvSpPr>
          <p:cNvPr id="3" name="Platshållare för innehåll 2"/>
          <p:cNvSpPr>
            <a:spLocks noGrp="1"/>
          </p:cNvSpPr>
          <p:nvPr>
            <p:ph idx="1"/>
          </p:nvPr>
        </p:nvSpPr>
        <p:spPr/>
        <p:txBody>
          <a:bodyPr>
            <a:normAutofit/>
          </a:bodyPr>
          <a:lstStyle/>
          <a:p>
            <a:r>
              <a:rPr lang="sv-SE" sz="3600" b="1" dirty="0" smtClean="0">
                <a:latin typeface="+mj-lt"/>
              </a:rPr>
              <a:t>Anhöriga, tillgång eller belastning?</a:t>
            </a:r>
          </a:p>
        </p:txBody>
      </p:sp>
    </p:spTree>
    <p:extLst>
      <p:ext uri="{BB962C8B-B14F-4D97-AF65-F5344CB8AC3E}">
        <p14:creationId xmlns:p14="http://schemas.microsoft.com/office/powerpoint/2010/main" val="1359210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Ny vårdtagare, vem gör vad?</a:t>
            </a:r>
          </a:p>
        </p:txBody>
      </p:sp>
      <p:sp>
        <p:nvSpPr>
          <p:cNvPr id="3" name="Platshållare för innehåll 2"/>
          <p:cNvSpPr>
            <a:spLocks noGrp="1"/>
          </p:cNvSpPr>
          <p:nvPr>
            <p:ph idx="1"/>
          </p:nvPr>
        </p:nvSpPr>
        <p:spPr/>
        <p:txBody>
          <a:bodyPr>
            <a:normAutofit fontScale="92500" lnSpcReduction="20000"/>
          </a:bodyPr>
          <a:lstStyle/>
          <a:p>
            <a:r>
              <a:rPr lang="sv-SE" dirty="0"/>
              <a:t>Lägga pussel! Helt enkelt en så fulltäckande anamnes som möjligt. Teamarbete.</a:t>
            </a:r>
          </a:p>
          <a:p>
            <a:r>
              <a:rPr lang="sv-SE" dirty="0"/>
              <a:t>Sköterska </a:t>
            </a:r>
            <a:r>
              <a:rPr lang="sv-SE" dirty="0" err="1"/>
              <a:t>ffa</a:t>
            </a:r>
            <a:r>
              <a:rPr lang="sv-SE" dirty="0"/>
              <a:t> fokus på sociala förhållanden, ibland bristfällig info i medicinsk journal</a:t>
            </a:r>
          </a:p>
          <a:p>
            <a:r>
              <a:rPr lang="sv-SE" dirty="0"/>
              <a:t>Sociala förhållanden MYCKET viktiga</a:t>
            </a:r>
          </a:p>
          <a:p>
            <a:pPr>
              <a:buFontTx/>
              <a:buChar char="-"/>
            </a:pPr>
            <a:r>
              <a:rPr lang="sv-SE" dirty="0"/>
              <a:t>Vilka anhöriga finns? Partners, expartners, barn, bonusbarn, syskon, kusiner, vänner etc. </a:t>
            </a:r>
          </a:p>
          <a:p>
            <a:pPr>
              <a:buFontTx/>
              <a:buChar char="-"/>
            </a:pPr>
            <a:r>
              <a:rPr lang="sv-SE" dirty="0"/>
              <a:t>Vilka av ovanstående är engagerade i vårdtagaren, vad har de för relation till vårdtagaren och vad har de för relationer sinsemellan?</a:t>
            </a:r>
          </a:p>
          <a:p>
            <a:pPr>
              <a:buFontTx/>
              <a:buChar char="-"/>
            </a:pPr>
            <a:r>
              <a:rPr lang="sv-SE" dirty="0"/>
              <a:t>Finns samsyn? Gamla familjekonflikter?</a:t>
            </a:r>
          </a:p>
          <a:p>
            <a:r>
              <a:rPr lang="sv-SE" dirty="0"/>
              <a:t>Viktigt även ur omvårdandssynpunkt- tidigare yrke och intressen ofta en nyckel till avledning/ distraktion</a:t>
            </a:r>
          </a:p>
          <a:p>
            <a:pPr>
              <a:buFontTx/>
              <a:buChar char="-"/>
            </a:pPr>
            <a:endParaRPr lang="sv-SE" dirty="0"/>
          </a:p>
          <a:p>
            <a:pPr marL="0" indent="0">
              <a:buNone/>
            </a:pPr>
            <a:endParaRPr lang="sv-SE" dirty="0"/>
          </a:p>
        </p:txBody>
      </p:sp>
    </p:spTree>
    <p:extLst>
      <p:ext uri="{BB962C8B-B14F-4D97-AF65-F5344CB8AC3E}">
        <p14:creationId xmlns:p14="http://schemas.microsoft.com/office/powerpoint/2010/main" val="2418636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Forts. vem gör vad? Sköterska</a:t>
            </a:r>
          </a:p>
        </p:txBody>
      </p:sp>
      <p:sp>
        <p:nvSpPr>
          <p:cNvPr id="3" name="Platshållare för innehåll 2"/>
          <p:cNvSpPr>
            <a:spLocks noGrp="1"/>
          </p:cNvSpPr>
          <p:nvPr>
            <p:ph idx="1"/>
          </p:nvPr>
        </p:nvSpPr>
        <p:spPr/>
        <p:txBody>
          <a:bodyPr/>
          <a:lstStyle/>
          <a:p>
            <a:r>
              <a:rPr lang="sv-SE" dirty="0" smtClean="0"/>
              <a:t>Träffar patient och anhöriga i samband med inflyttning </a:t>
            </a:r>
          </a:p>
          <a:p>
            <a:pPr marL="0" indent="0">
              <a:buNone/>
            </a:pPr>
            <a:endParaRPr lang="sv-SE" dirty="0" smtClean="0"/>
          </a:p>
          <a:p>
            <a:r>
              <a:rPr lang="sv-SE" dirty="0" smtClean="0"/>
              <a:t>Får en första bild över social situation, hälsotillstånd, omvårdnadsbehov </a:t>
            </a:r>
          </a:p>
          <a:p>
            <a:pPr marL="0" indent="0">
              <a:buNone/>
            </a:pPr>
            <a:endParaRPr lang="sv-SE" dirty="0" smtClean="0"/>
          </a:p>
          <a:p>
            <a:r>
              <a:rPr lang="sv-SE" dirty="0" smtClean="0"/>
              <a:t>Information – till patient/anhöriga &amp; från patient/anhöriga</a:t>
            </a:r>
          </a:p>
          <a:p>
            <a:pPr marL="0" indent="0">
              <a:buNone/>
            </a:pPr>
            <a:endParaRPr lang="sv-SE" dirty="0" smtClean="0"/>
          </a:p>
          <a:p>
            <a:r>
              <a:rPr lang="sv-SE" dirty="0" smtClean="0"/>
              <a:t>Bjuder in till ett anhörigsamtal tillsammans med PAL </a:t>
            </a:r>
            <a:endParaRPr lang="sv-SE" dirty="0"/>
          </a:p>
        </p:txBody>
      </p:sp>
    </p:spTree>
    <p:extLst>
      <p:ext uri="{BB962C8B-B14F-4D97-AF65-F5344CB8AC3E}">
        <p14:creationId xmlns:p14="http://schemas.microsoft.com/office/powerpoint/2010/main" val="395182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1172</TotalTime>
  <Words>1902</Words>
  <Application>Microsoft Office PowerPoint</Application>
  <PresentationFormat>Bredbild</PresentationFormat>
  <Paragraphs>236</Paragraphs>
  <Slides>36</Slides>
  <Notes>27</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36</vt:i4>
      </vt:variant>
    </vt:vector>
  </HeadingPairs>
  <TitlesOfParts>
    <vt:vector size="41" baseType="lpstr">
      <vt:lpstr>Arial</vt:lpstr>
      <vt:lpstr>Calibri</vt:lpstr>
      <vt:lpstr>Calibri Light</vt:lpstr>
      <vt:lpstr>Wingdings</vt:lpstr>
      <vt:lpstr>Office-tema</vt:lpstr>
      <vt:lpstr>Förhandsplanering av vård</vt:lpstr>
      <vt:lpstr>Dagens upplägg</vt:lpstr>
      <vt:lpstr>Vilka är vi?</vt:lpstr>
      <vt:lpstr>Syfte och förhoppning</vt:lpstr>
      <vt:lpstr>Diskussionsfråga 1</vt:lpstr>
      <vt:lpstr>Inledning/bakgrundstankar</vt:lpstr>
      <vt:lpstr> Diskussionsfråga 2</vt:lpstr>
      <vt:lpstr>Ny vårdtagare, vem gör vad?</vt:lpstr>
      <vt:lpstr>Forts. vem gör vad? Sköterska</vt:lpstr>
      <vt:lpstr>Forts. vem gör vad? Läkare</vt:lpstr>
      <vt:lpstr>Fallbeskrivning  </vt:lpstr>
      <vt:lpstr>PowerPoint-presentation</vt:lpstr>
      <vt:lpstr>Forts. fall..</vt:lpstr>
      <vt:lpstr>Samtalet</vt:lpstr>
      <vt:lpstr>Samtalet- Hur?</vt:lpstr>
      <vt:lpstr>Samtalet forts. Jag brukar: </vt:lpstr>
      <vt:lpstr>Diskussionsfråga 3. Vad kan hända?</vt:lpstr>
      <vt:lpstr>Samtalet forts. Vad kan hända?</vt:lpstr>
      <vt:lpstr>Samtalet forts. 0 HLR</vt:lpstr>
      <vt:lpstr>Samtalet forts. 0 HLR, jag brukar säga:</vt:lpstr>
      <vt:lpstr>Samtalet forts. Risker med att föras till sjukhus:</vt:lpstr>
      <vt:lpstr>Samtalet forts. Tips på meningar och frågor</vt:lpstr>
      <vt:lpstr>Vårdplanen</vt:lpstr>
      <vt:lpstr>Exempel vårdplaner</vt:lpstr>
      <vt:lpstr>Uppdatering 1 år senare</vt:lpstr>
      <vt:lpstr>Exempel vårdplan 2</vt:lpstr>
      <vt:lpstr>Exempel vårdplan 3</vt:lpstr>
      <vt:lpstr>      Men ibland är det inte så lätt….</vt:lpstr>
      <vt:lpstr>Fallbeskrivning </vt:lpstr>
      <vt:lpstr>PowerPoint-presentation</vt:lpstr>
      <vt:lpstr>Forts. fall..</vt:lpstr>
      <vt:lpstr>Fallbeskrivning </vt:lpstr>
      <vt:lpstr>PowerPoint-presentation</vt:lpstr>
      <vt:lpstr>Forts. fall... </vt:lpstr>
      <vt:lpstr>Uppdatering av vårdrutinavvikelse</vt:lpstr>
      <vt:lpstr>Sammanfattning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Förhandsplanering av vård</dc:title>
  <dc:creator>Anders Swartling</dc:creator>
  <cp:lastModifiedBy>Maria Bäckman</cp:lastModifiedBy>
  <cp:revision>79</cp:revision>
  <cp:lastPrinted>2022-05-05T05:34:41Z</cp:lastPrinted>
  <dcterms:created xsi:type="dcterms:W3CDTF">2022-04-27T17:38:02Z</dcterms:created>
  <dcterms:modified xsi:type="dcterms:W3CDTF">2022-05-12T06:16:57Z</dcterms:modified>
</cp:coreProperties>
</file>